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1"/>
  </p:sldMasterIdLst>
  <p:notesMasterIdLst>
    <p:notesMasterId r:id="rId27"/>
  </p:notesMasterIdLst>
  <p:sldIdLst>
    <p:sldId id="1772" r:id="rId2"/>
    <p:sldId id="1788" r:id="rId3"/>
    <p:sldId id="1791" r:id="rId4"/>
    <p:sldId id="1215" r:id="rId5"/>
    <p:sldId id="1813" r:id="rId6"/>
    <p:sldId id="1765" r:id="rId7"/>
    <p:sldId id="262" r:id="rId8"/>
    <p:sldId id="1757" r:id="rId9"/>
    <p:sldId id="1805" r:id="rId10"/>
    <p:sldId id="1814" r:id="rId11"/>
    <p:sldId id="1777" r:id="rId12"/>
    <p:sldId id="1778" r:id="rId13"/>
    <p:sldId id="1801" r:id="rId14"/>
    <p:sldId id="1810" r:id="rId15"/>
    <p:sldId id="1802" r:id="rId16"/>
    <p:sldId id="1782" r:id="rId17"/>
    <p:sldId id="1804" r:id="rId18"/>
    <p:sldId id="1806" r:id="rId19"/>
    <p:sldId id="1818" r:id="rId20"/>
    <p:sldId id="1405" r:id="rId21"/>
    <p:sldId id="1758" r:id="rId22"/>
    <p:sldId id="1817" r:id="rId23"/>
    <p:sldId id="1696" r:id="rId24"/>
    <p:sldId id="1715" r:id="rId25"/>
    <p:sldId id="18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 Sanders" initials="ADS" lastIdx="2" clrIdx="0">
    <p:extLst>
      <p:ext uri="{19B8F6BF-5375-455C-9EA6-DF929625EA0E}">
        <p15:presenceInfo xmlns:p15="http://schemas.microsoft.com/office/powerpoint/2012/main" userId="April Sa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p:restoredTop sz="58679" autoAdjust="0"/>
  </p:normalViewPr>
  <p:slideViewPr>
    <p:cSldViewPr snapToGrid="0" snapToObjects="1">
      <p:cViewPr varScale="1">
        <p:scale>
          <a:sx n="63" d="100"/>
          <a:sy n="63" d="100"/>
        </p:scale>
        <p:origin x="2360" y="176"/>
      </p:cViewPr>
      <p:guideLst/>
    </p:cSldViewPr>
  </p:slideViewPr>
  <p:notesTextViewPr>
    <p:cViewPr>
      <p:scale>
        <a:sx n="125" d="100"/>
        <a:sy n="125" d="100"/>
      </p:scale>
      <p:origin x="0" y="0"/>
    </p:cViewPr>
  </p:notesTextViewPr>
  <p:sorterViewPr>
    <p:cViewPr>
      <p:scale>
        <a:sx n="1" d="1"/>
        <a:sy n="1" d="1"/>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9.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9.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02D70-6DD5-4D22-94EA-F3D5162856D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9432C32-4ABE-4EF9-A1D5-2C140A427F2E}">
      <dgm:prSet/>
      <dgm:spPr/>
      <dgm:t>
        <a:bodyPr/>
        <a:lstStyle/>
        <a:p>
          <a:pPr>
            <a:defRPr cap="all"/>
          </a:pPr>
          <a:r>
            <a:rPr lang="en-US"/>
            <a:t>Open-Ended Questions</a:t>
          </a:r>
        </a:p>
      </dgm:t>
    </dgm:pt>
    <dgm:pt modelId="{C8D017C9-F8D7-4FE8-83D2-B599B8E60B3B}" type="parTrans" cxnId="{4485807B-4398-4377-9626-362AC19FCA75}">
      <dgm:prSet/>
      <dgm:spPr/>
      <dgm:t>
        <a:bodyPr/>
        <a:lstStyle/>
        <a:p>
          <a:endParaRPr lang="en-US"/>
        </a:p>
      </dgm:t>
    </dgm:pt>
    <dgm:pt modelId="{F23D8BC9-E8DD-4C0E-B11D-4047318FEA60}" type="sibTrans" cxnId="{4485807B-4398-4377-9626-362AC19FCA75}">
      <dgm:prSet/>
      <dgm:spPr/>
      <dgm:t>
        <a:bodyPr/>
        <a:lstStyle/>
        <a:p>
          <a:endParaRPr lang="en-US"/>
        </a:p>
      </dgm:t>
    </dgm:pt>
    <dgm:pt modelId="{67A45338-5844-49C4-9478-413466940340}">
      <dgm:prSet/>
      <dgm:spPr/>
      <dgm:t>
        <a:bodyPr/>
        <a:lstStyle/>
        <a:p>
          <a:pPr>
            <a:defRPr cap="all"/>
          </a:pPr>
          <a:r>
            <a:rPr lang="en-US"/>
            <a:t>Affirm</a:t>
          </a:r>
        </a:p>
      </dgm:t>
    </dgm:pt>
    <dgm:pt modelId="{4385DD5E-D246-4B68-A9C9-AFBAE802D493}" type="parTrans" cxnId="{CBAF299C-9217-4EC2-A4E2-D1295F96DA6B}">
      <dgm:prSet/>
      <dgm:spPr/>
      <dgm:t>
        <a:bodyPr/>
        <a:lstStyle/>
        <a:p>
          <a:endParaRPr lang="en-US"/>
        </a:p>
      </dgm:t>
    </dgm:pt>
    <dgm:pt modelId="{E46118A0-AE4F-4B9A-ACC5-A539DBD428C0}" type="sibTrans" cxnId="{CBAF299C-9217-4EC2-A4E2-D1295F96DA6B}">
      <dgm:prSet/>
      <dgm:spPr/>
      <dgm:t>
        <a:bodyPr/>
        <a:lstStyle/>
        <a:p>
          <a:endParaRPr lang="en-US"/>
        </a:p>
      </dgm:t>
    </dgm:pt>
    <dgm:pt modelId="{866968A3-B60D-4AA4-8240-F556C4B5316E}">
      <dgm:prSet/>
      <dgm:spPr/>
      <dgm:t>
        <a:bodyPr/>
        <a:lstStyle/>
        <a:p>
          <a:pPr>
            <a:defRPr cap="all"/>
          </a:pPr>
          <a:r>
            <a:rPr lang="en-US"/>
            <a:t>Reflect</a:t>
          </a:r>
        </a:p>
      </dgm:t>
    </dgm:pt>
    <dgm:pt modelId="{3A1544C4-87E1-4073-9722-B40C62F0492A}" type="parTrans" cxnId="{7B27E378-0C3D-4883-A2F4-3C20B2B83A6E}">
      <dgm:prSet/>
      <dgm:spPr/>
      <dgm:t>
        <a:bodyPr/>
        <a:lstStyle/>
        <a:p>
          <a:endParaRPr lang="en-US"/>
        </a:p>
      </dgm:t>
    </dgm:pt>
    <dgm:pt modelId="{F3F342D2-2D10-4039-9B1B-803389171C8C}" type="sibTrans" cxnId="{7B27E378-0C3D-4883-A2F4-3C20B2B83A6E}">
      <dgm:prSet/>
      <dgm:spPr/>
      <dgm:t>
        <a:bodyPr/>
        <a:lstStyle/>
        <a:p>
          <a:endParaRPr lang="en-US"/>
        </a:p>
      </dgm:t>
    </dgm:pt>
    <dgm:pt modelId="{B989ECD8-AD26-43E4-BF40-94F8AF032555}">
      <dgm:prSet/>
      <dgm:spPr/>
      <dgm:t>
        <a:bodyPr/>
        <a:lstStyle/>
        <a:p>
          <a:pPr>
            <a:defRPr cap="all"/>
          </a:pPr>
          <a:r>
            <a:rPr lang="en-US"/>
            <a:t>Summarize</a:t>
          </a:r>
        </a:p>
      </dgm:t>
    </dgm:pt>
    <dgm:pt modelId="{908937C7-D23F-4518-8EFD-A6A4E0883591}" type="parTrans" cxnId="{3CCB2BC5-DBDC-41B6-B3A4-A75B72A3C1B4}">
      <dgm:prSet/>
      <dgm:spPr/>
      <dgm:t>
        <a:bodyPr/>
        <a:lstStyle/>
        <a:p>
          <a:endParaRPr lang="en-US"/>
        </a:p>
      </dgm:t>
    </dgm:pt>
    <dgm:pt modelId="{B95B8ED5-0DE3-4457-ABE5-F734A8E3FA8B}" type="sibTrans" cxnId="{3CCB2BC5-DBDC-41B6-B3A4-A75B72A3C1B4}">
      <dgm:prSet/>
      <dgm:spPr/>
      <dgm:t>
        <a:bodyPr/>
        <a:lstStyle/>
        <a:p>
          <a:endParaRPr lang="en-US"/>
        </a:p>
      </dgm:t>
    </dgm:pt>
    <dgm:pt modelId="{3B8F7925-0AEF-4A1D-8911-C3788B1A9558}" type="pres">
      <dgm:prSet presAssocID="{A5102D70-6DD5-4D22-94EA-F3D5162856DF}" presName="root" presStyleCnt="0">
        <dgm:presLayoutVars>
          <dgm:dir/>
          <dgm:resizeHandles val="exact"/>
        </dgm:presLayoutVars>
      </dgm:prSet>
      <dgm:spPr/>
    </dgm:pt>
    <dgm:pt modelId="{2F74706A-62D3-4CE1-86CF-D46ECDCCD27E}" type="pres">
      <dgm:prSet presAssocID="{79432C32-4ABE-4EF9-A1D5-2C140A427F2E}" presName="compNode" presStyleCnt="0"/>
      <dgm:spPr/>
    </dgm:pt>
    <dgm:pt modelId="{9C63F950-4848-408F-9A5E-731AFB48E5DA}" type="pres">
      <dgm:prSet presAssocID="{79432C32-4ABE-4EF9-A1D5-2C140A427F2E}" presName="iconBgRect" presStyleLbl="bgShp" presStyleIdx="0" presStyleCnt="4" custScaleX="155502" custScaleY="148288"/>
      <dgm:spPr/>
    </dgm:pt>
    <dgm:pt modelId="{E927F6E4-8ADC-42C5-942A-369DF51FA3A8}" type="pres">
      <dgm:prSet presAssocID="{79432C32-4ABE-4EF9-A1D5-2C140A427F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572D459-9F51-42D5-B3E3-E490C1C68EF1}" type="pres">
      <dgm:prSet presAssocID="{79432C32-4ABE-4EF9-A1D5-2C140A427F2E}" presName="spaceRect" presStyleCnt="0"/>
      <dgm:spPr/>
    </dgm:pt>
    <dgm:pt modelId="{CECDE872-2D2B-4CDA-A28D-E182D5F358F7}" type="pres">
      <dgm:prSet presAssocID="{79432C32-4ABE-4EF9-A1D5-2C140A427F2E}" presName="textRect" presStyleLbl="revTx" presStyleIdx="0" presStyleCnt="4">
        <dgm:presLayoutVars>
          <dgm:chMax val="1"/>
          <dgm:chPref val="1"/>
        </dgm:presLayoutVars>
      </dgm:prSet>
      <dgm:spPr/>
    </dgm:pt>
    <dgm:pt modelId="{D5D2C758-F215-4CC3-ACE5-FBA511185CD1}" type="pres">
      <dgm:prSet presAssocID="{F23D8BC9-E8DD-4C0E-B11D-4047318FEA60}" presName="sibTrans" presStyleCnt="0"/>
      <dgm:spPr/>
    </dgm:pt>
    <dgm:pt modelId="{05229F87-65CD-451B-A438-FC9DF4F8AFF0}" type="pres">
      <dgm:prSet presAssocID="{67A45338-5844-49C4-9478-413466940340}" presName="compNode" presStyleCnt="0"/>
      <dgm:spPr/>
    </dgm:pt>
    <dgm:pt modelId="{BBB7A82A-AA85-4704-9B56-22874EBBB40E}" type="pres">
      <dgm:prSet presAssocID="{67A45338-5844-49C4-9478-413466940340}" presName="iconBgRect" presStyleLbl="bgShp" presStyleIdx="1" presStyleCnt="4" custScaleX="155502" custScaleY="148288"/>
      <dgm:spPr/>
    </dgm:pt>
    <dgm:pt modelId="{0D541772-A8FD-4A25-BF76-3C4695AACB26}" type="pres">
      <dgm:prSet presAssocID="{67A45338-5844-49C4-9478-4134669403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35AC9DD-D5DC-48A6-AB54-3414017DC6D2}" type="pres">
      <dgm:prSet presAssocID="{67A45338-5844-49C4-9478-413466940340}" presName="spaceRect" presStyleCnt="0"/>
      <dgm:spPr/>
    </dgm:pt>
    <dgm:pt modelId="{362F4D78-588D-4E1C-B54A-1EC966A16227}" type="pres">
      <dgm:prSet presAssocID="{67A45338-5844-49C4-9478-413466940340}" presName="textRect" presStyleLbl="revTx" presStyleIdx="1" presStyleCnt="4">
        <dgm:presLayoutVars>
          <dgm:chMax val="1"/>
          <dgm:chPref val="1"/>
        </dgm:presLayoutVars>
      </dgm:prSet>
      <dgm:spPr/>
    </dgm:pt>
    <dgm:pt modelId="{1ECDF384-FFF5-430E-9224-D5B90F91CB24}" type="pres">
      <dgm:prSet presAssocID="{E46118A0-AE4F-4B9A-ACC5-A539DBD428C0}" presName="sibTrans" presStyleCnt="0"/>
      <dgm:spPr/>
    </dgm:pt>
    <dgm:pt modelId="{B6715B73-644E-4644-BD9A-86A4322FD381}" type="pres">
      <dgm:prSet presAssocID="{866968A3-B60D-4AA4-8240-F556C4B5316E}" presName="compNode" presStyleCnt="0"/>
      <dgm:spPr/>
    </dgm:pt>
    <dgm:pt modelId="{A846BB2A-68DD-44BD-828A-7EE7CD687CBD}" type="pres">
      <dgm:prSet presAssocID="{866968A3-B60D-4AA4-8240-F556C4B5316E}" presName="iconBgRect" presStyleLbl="bgShp" presStyleIdx="2" presStyleCnt="4" custScaleX="155502" custScaleY="148288"/>
      <dgm:spPr/>
    </dgm:pt>
    <dgm:pt modelId="{749C6521-B554-42E1-8418-CCDF460E41FD}" type="pres">
      <dgm:prSet presAssocID="{866968A3-B60D-4AA4-8240-F556C4B531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6A38EE69-C685-44BF-AF87-1110AAC89B4C}" type="pres">
      <dgm:prSet presAssocID="{866968A3-B60D-4AA4-8240-F556C4B5316E}" presName="spaceRect" presStyleCnt="0"/>
      <dgm:spPr/>
    </dgm:pt>
    <dgm:pt modelId="{FA0426B2-64A7-455D-AF7C-ADB5F45C4E3E}" type="pres">
      <dgm:prSet presAssocID="{866968A3-B60D-4AA4-8240-F556C4B5316E}" presName="textRect" presStyleLbl="revTx" presStyleIdx="2" presStyleCnt="4">
        <dgm:presLayoutVars>
          <dgm:chMax val="1"/>
          <dgm:chPref val="1"/>
        </dgm:presLayoutVars>
      </dgm:prSet>
      <dgm:spPr/>
    </dgm:pt>
    <dgm:pt modelId="{BDB90499-69E1-4B43-B671-46412320AFD5}" type="pres">
      <dgm:prSet presAssocID="{F3F342D2-2D10-4039-9B1B-803389171C8C}" presName="sibTrans" presStyleCnt="0"/>
      <dgm:spPr/>
    </dgm:pt>
    <dgm:pt modelId="{025EB176-D760-490B-BD36-C2F207CB63DE}" type="pres">
      <dgm:prSet presAssocID="{B989ECD8-AD26-43E4-BF40-94F8AF032555}" presName="compNode" presStyleCnt="0"/>
      <dgm:spPr/>
    </dgm:pt>
    <dgm:pt modelId="{D02873C7-C7FC-485A-9128-33EA3CA9F5F5}" type="pres">
      <dgm:prSet presAssocID="{B989ECD8-AD26-43E4-BF40-94F8AF032555}" presName="iconBgRect" presStyleLbl="bgShp" presStyleIdx="3" presStyleCnt="4" custScaleX="155502" custScaleY="148288"/>
      <dgm:spPr/>
    </dgm:pt>
    <dgm:pt modelId="{51F56F64-92F3-40D7-BC7C-A2907FBE55D9}" type="pres">
      <dgm:prSet presAssocID="{B989ECD8-AD26-43E4-BF40-94F8AF0325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rection"/>
        </a:ext>
      </dgm:extLst>
    </dgm:pt>
    <dgm:pt modelId="{3D1B6BDA-69E1-433F-8255-EB8FF8F74A20}" type="pres">
      <dgm:prSet presAssocID="{B989ECD8-AD26-43E4-BF40-94F8AF032555}" presName="spaceRect" presStyleCnt="0"/>
      <dgm:spPr/>
    </dgm:pt>
    <dgm:pt modelId="{29F790CC-1B6C-4739-BCB0-DE81C6CE75F3}" type="pres">
      <dgm:prSet presAssocID="{B989ECD8-AD26-43E4-BF40-94F8AF032555}" presName="textRect" presStyleLbl="revTx" presStyleIdx="3" presStyleCnt="4">
        <dgm:presLayoutVars>
          <dgm:chMax val="1"/>
          <dgm:chPref val="1"/>
        </dgm:presLayoutVars>
      </dgm:prSet>
      <dgm:spPr/>
    </dgm:pt>
  </dgm:ptLst>
  <dgm:cxnLst>
    <dgm:cxn modelId="{F08BCA40-6663-4E1F-A0E2-0F31624C3994}" type="presOf" srcId="{866968A3-B60D-4AA4-8240-F556C4B5316E}" destId="{FA0426B2-64A7-455D-AF7C-ADB5F45C4E3E}" srcOrd="0" destOrd="0" presId="urn:microsoft.com/office/officeart/2018/5/layout/IconCircleLabelList"/>
    <dgm:cxn modelId="{7B27E378-0C3D-4883-A2F4-3C20B2B83A6E}" srcId="{A5102D70-6DD5-4D22-94EA-F3D5162856DF}" destId="{866968A3-B60D-4AA4-8240-F556C4B5316E}" srcOrd="2" destOrd="0" parTransId="{3A1544C4-87E1-4073-9722-B40C62F0492A}" sibTransId="{F3F342D2-2D10-4039-9B1B-803389171C8C}"/>
    <dgm:cxn modelId="{4485807B-4398-4377-9626-362AC19FCA75}" srcId="{A5102D70-6DD5-4D22-94EA-F3D5162856DF}" destId="{79432C32-4ABE-4EF9-A1D5-2C140A427F2E}" srcOrd="0" destOrd="0" parTransId="{C8D017C9-F8D7-4FE8-83D2-B599B8E60B3B}" sibTransId="{F23D8BC9-E8DD-4C0E-B11D-4047318FEA60}"/>
    <dgm:cxn modelId="{16BCE094-DC8C-48F3-A35A-3BE64B30BC96}" type="presOf" srcId="{67A45338-5844-49C4-9478-413466940340}" destId="{362F4D78-588D-4E1C-B54A-1EC966A16227}" srcOrd="0" destOrd="0" presId="urn:microsoft.com/office/officeart/2018/5/layout/IconCircleLabelList"/>
    <dgm:cxn modelId="{CBAF299C-9217-4EC2-A4E2-D1295F96DA6B}" srcId="{A5102D70-6DD5-4D22-94EA-F3D5162856DF}" destId="{67A45338-5844-49C4-9478-413466940340}" srcOrd="1" destOrd="0" parTransId="{4385DD5E-D246-4B68-A9C9-AFBAE802D493}" sibTransId="{E46118A0-AE4F-4B9A-ACC5-A539DBD428C0}"/>
    <dgm:cxn modelId="{35B351A9-1B79-4BC0-9E9B-6FD81B41440D}" type="presOf" srcId="{79432C32-4ABE-4EF9-A1D5-2C140A427F2E}" destId="{CECDE872-2D2B-4CDA-A28D-E182D5F358F7}" srcOrd="0" destOrd="0" presId="urn:microsoft.com/office/officeart/2018/5/layout/IconCircleLabelList"/>
    <dgm:cxn modelId="{3CCB2BC5-DBDC-41B6-B3A4-A75B72A3C1B4}" srcId="{A5102D70-6DD5-4D22-94EA-F3D5162856DF}" destId="{B989ECD8-AD26-43E4-BF40-94F8AF032555}" srcOrd="3" destOrd="0" parTransId="{908937C7-D23F-4518-8EFD-A6A4E0883591}" sibTransId="{B95B8ED5-0DE3-4457-ABE5-F734A8E3FA8B}"/>
    <dgm:cxn modelId="{AF18BCD7-2728-411D-9BFB-2FE286B9DA8E}" type="presOf" srcId="{B989ECD8-AD26-43E4-BF40-94F8AF032555}" destId="{29F790CC-1B6C-4739-BCB0-DE81C6CE75F3}" srcOrd="0" destOrd="0" presId="urn:microsoft.com/office/officeart/2018/5/layout/IconCircleLabelList"/>
    <dgm:cxn modelId="{2BC188E7-0F3E-482F-B35D-5967D6FA1910}" type="presOf" srcId="{A5102D70-6DD5-4D22-94EA-F3D5162856DF}" destId="{3B8F7925-0AEF-4A1D-8911-C3788B1A9558}" srcOrd="0" destOrd="0" presId="urn:microsoft.com/office/officeart/2018/5/layout/IconCircleLabelList"/>
    <dgm:cxn modelId="{531479D7-68A2-4445-863D-77EAA8742DAB}" type="presParOf" srcId="{3B8F7925-0AEF-4A1D-8911-C3788B1A9558}" destId="{2F74706A-62D3-4CE1-86CF-D46ECDCCD27E}" srcOrd="0" destOrd="0" presId="urn:microsoft.com/office/officeart/2018/5/layout/IconCircleLabelList"/>
    <dgm:cxn modelId="{97F919EB-1704-4848-A944-FBA8F9847315}" type="presParOf" srcId="{2F74706A-62D3-4CE1-86CF-D46ECDCCD27E}" destId="{9C63F950-4848-408F-9A5E-731AFB48E5DA}" srcOrd="0" destOrd="0" presId="urn:microsoft.com/office/officeart/2018/5/layout/IconCircleLabelList"/>
    <dgm:cxn modelId="{BC33B02A-E3FD-43B3-AC84-F27067C06A43}" type="presParOf" srcId="{2F74706A-62D3-4CE1-86CF-D46ECDCCD27E}" destId="{E927F6E4-8ADC-42C5-942A-369DF51FA3A8}" srcOrd="1" destOrd="0" presId="urn:microsoft.com/office/officeart/2018/5/layout/IconCircleLabelList"/>
    <dgm:cxn modelId="{FB380701-A397-4677-B095-FBCF41ED40A4}" type="presParOf" srcId="{2F74706A-62D3-4CE1-86CF-D46ECDCCD27E}" destId="{7572D459-9F51-42D5-B3E3-E490C1C68EF1}" srcOrd="2" destOrd="0" presId="urn:microsoft.com/office/officeart/2018/5/layout/IconCircleLabelList"/>
    <dgm:cxn modelId="{76B6C8A3-9FDD-46BA-9A9A-70288D18F954}" type="presParOf" srcId="{2F74706A-62D3-4CE1-86CF-D46ECDCCD27E}" destId="{CECDE872-2D2B-4CDA-A28D-E182D5F358F7}" srcOrd="3" destOrd="0" presId="urn:microsoft.com/office/officeart/2018/5/layout/IconCircleLabelList"/>
    <dgm:cxn modelId="{64C9465D-C312-4262-A7D3-A680A7E24FC4}" type="presParOf" srcId="{3B8F7925-0AEF-4A1D-8911-C3788B1A9558}" destId="{D5D2C758-F215-4CC3-ACE5-FBA511185CD1}" srcOrd="1" destOrd="0" presId="urn:microsoft.com/office/officeart/2018/5/layout/IconCircleLabelList"/>
    <dgm:cxn modelId="{53377F6F-18D8-4BED-8882-26914AB3F7BF}" type="presParOf" srcId="{3B8F7925-0AEF-4A1D-8911-C3788B1A9558}" destId="{05229F87-65CD-451B-A438-FC9DF4F8AFF0}" srcOrd="2" destOrd="0" presId="urn:microsoft.com/office/officeart/2018/5/layout/IconCircleLabelList"/>
    <dgm:cxn modelId="{FEFD6B2D-E7D2-4C9B-A2F9-C9C258C6027A}" type="presParOf" srcId="{05229F87-65CD-451B-A438-FC9DF4F8AFF0}" destId="{BBB7A82A-AA85-4704-9B56-22874EBBB40E}" srcOrd="0" destOrd="0" presId="urn:microsoft.com/office/officeart/2018/5/layout/IconCircleLabelList"/>
    <dgm:cxn modelId="{48629B93-67BA-4B53-84FA-08435F5E1ADD}" type="presParOf" srcId="{05229F87-65CD-451B-A438-FC9DF4F8AFF0}" destId="{0D541772-A8FD-4A25-BF76-3C4695AACB26}" srcOrd="1" destOrd="0" presId="urn:microsoft.com/office/officeart/2018/5/layout/IconCircleLabelList"/>
    <dgm:cxn modelId="{48E2AD67-08EC-4D46-8F9C-91B2E9DACCB0}" type="presParOf" srcId="{05229F87-65CD-451B-A438-FC9DF4F8AFF0}" destId="{635AC9DD-D5DC-48A6-AB54-3414017DC6D2}" srcOrd="2" destOrd="0" presId="urn:microsoft.com/office/officeart/2018/5/layout/IconCircleLabelList"/>
    <dgm:cxn modelId="{E55F5F10-D610-4318-BD7B-DE68D0AA0F9F}" type="presParOf" srcId="{05229F87-65CD-451B-A438-FC9DF4F8AFF0}" destId="{362F4D78-588D-4E1C-B54A-1EC966A16227}" srcOrd="3" destOrd="0" presId="urn:microsoft.com/office/officeart/2018/5/layout/IconCircleLabelList"/>
    <dgm:cxn modelId="{953CCAC6-BA62-473F-AC7D-DDA6028285CD}" type="presParOf" srcId="{3B8F7925-0AEF-4A1D-8911-C3788B1A9558}" destId="{1ECDF384-FFF5-430E-9224-D5B90F91CB24}" srcOrd="3" destOrd="0" presId="urn:microsoft.com/office/officeart/2018/5/layout/IconCircleLabelList"/>
    <dgm:cxn modelId="{0D50CB73-1237-437A-AE3F-AE73DFDE1746}" type="presParOf" srcId="{3B8F7925-0AEF-4A1D-8911-C3788B1A9558}" destId="{B6715B73-644E-4644-BD9A-86A4322FD381}" srcOrd="4" destOrd="0" presId="urn:microsoft.com/office/officeart/2018/5/layout/IconCircleLabelList"/>
    <dgm:cxn modelId="{6D7B061C-2CF4-4A9B-8A05-D67DED1AE752}" type="presParOf" srcId="{B6715B73-644E-4644-BD9A-86A4322FD381}" destId="{A846BB2A-68DD-44BD-828A-7EE7CD687CBD}" srcOrd="0" destOrd="0" presId="urn:microsoft.com/office/officeart/2018/5/layout/IconCircleLabelList"/>
    <dgm:cxn modelId="{F19B5A86-B090-42EE-B56F-0361A027A280}" type="presParOf" srcId="{B6715B73-644E-4644-BD9A-86A4322FD381}" destId="{749C6521-B554-42E1-8418-CCDF460E41FD}" srcOrd="1" destOrd="0" presId="urn:microsoft.com/office/officeart/2018/5/layout/IconCircleLabelList"/>
    <dgm:cxn modelId="{8E2A8187-1C5D-465A-899B-C5341A727454}" type="presParOf" srcId="{B6715B73-644E-4644-BD9A-86A4322FD381}" destId="{6A38EE69-C685-44BF-AF87-1110AAC89B4C}" srcOrd="2" destOrd="0" presId="urn:microsoft.com/office/officeart/2018/5/layout/IconCircleLabelList"/>
    <dgm:cxn modelId="{18F6D709-E873-412F-BB3B-C5B33E5F1448}" type="presParOf" srcId="{B6715B73-644E-4644-BD9A-86A4322FD381}" destId="{FA0426B2-64A7-455D-AF7C-ADB5F45C4E3E}" srcOrd="3" destOrd="0" presId="urn:microsoft.com/office/officeart/2018/5/layout/IconCircleLabelList"/>
    <dgm:cxn modelId="{EB74462E-BE00-4F8B-B885-26C8DB1A87B5}" type="presParOf" srcId="{3B8F7925-0AEF-4A1D-8911-C3788B1A9558}" destId="{BDB90499-69E1-4B43-B671-46412320AFD5}" srcOrd="5" destOrd="0" presId="urn:microsoft.com/office/officeart/2018/5/layout/IconCircleLabelList"/>
    <dgm:cxn modelId="{9861013A-EEEA-4E98-B375-A05A0DA19571}" type="presParOf" srcId="{3B8F7925-0AEF-4A1D-8911-C3788B1A9558}" destId="{025EB176-D760-490B-BD36-C2F207CB63DE}" srcOrd="6" destOrd="0" presId="urn:microsoft.com/office/officeart/2018/5/layout/IconCircleLabelList"/>
    <dgm:cxn modelId="{FA2A6C06-E5F7-40EC-A78D-8ABB6CEE4CCE}" type="presParOf" srcId="{025EB176-D760-490B-BD36-C2F207CB63DE}" destId="{D02873C7-C7FC-485A-9128-33EA3CA9F5F5}" srcOrd="0" destOrd="0" presId="urn:microsoft.com/office/officeart/2018/5/layout/IconCircleLabelList"/>
    <dgm:cxn modelId="{1EB3B666-A59C-40F8-8A1B-FD3819766E18}" type="presParOf" srcId="{025EB176-D760-490B-BD36-C2F207CB63DE}" destId="{51F56F64-92F3-40D7-BC7C-A2907FBE55D9}" srcOrd="1" destOrd="0" presId="urn:microsoft.com/office/officeart/2018/5/layout/IconCircleLabelList"/>
    <dgm:cxn modelId="{D15A6866-2681-4C79-B4E5-8E0909B5FC13}" type="presParOf" srcId="{025EB176-D760-490B-BD36-C2F207CB63DE}" destId="{3D1B6BDA-69E1-433F-8255-EB8FF8F74A20}" srcOrd="2" destOrd="0" presId="urn:microsoft.com/office/officeart/2018/5/layout/IconCircleLabelList"/>
    <dgm:cxn modelId="{C8B952CC-A12B-43F7-B1D6-C44090B30E4F}" type="presParOf" srcId="{025EB176-D760-490B-BD36-C2F207CB63DE}" destId="{29F790CC-1B6C-4739-BCB0-DE81C6CE75F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1D8AC7-CAFF-774A-BAA4-0BE0491C8453}" type="doc">
      <dgm:prSet loTypeId="urn:microsoft.com/office/officeart/2008/layout/CircleAccentTimeline" loCatId="list" qsTypeId="urn:microsoft.com/office/officeart/2005/8/quickstyle/simple1" qsCatId="simple" csTypeId="urn:microsoft.com/office/officeart/2005/8/colors/accent1_2" csCatId="accent1" phldr="1"/>
      <dgm:spPr/>
      <dgm:t>
        <a:bodyPr/>
        <a:lstStyle/>
        <a:p>
          <a:endParaRPr lang="en-US"/>
        </a:p>
      </dgm:t>
    </dgm:pt>
    <dgm:pt modelId="{BE03D287-8743-184A-82B7-B554881B3F6F}">
      <dgm:prSet phldrT="[Text]"/>
      <dgm:spPr/>
      <dgm:t>
        <a:bodyPr/>
        <a:lstStyle/>
        <a:p>
          <a:r>
            <a:rPr lang="en-US" dirty="0"/>
            <a:t>Counseling</a:t>
          </a:r>
        </a:p>
      </dgm:t>
    </dgm:pt>
    <dgm:pt modelId="{49AD21DC-B51B-424E-B521-C50C53143C1B}" type="parTrans" cxnId="{284F83DF-5199-D245-A534-89364AC9275F}">
      <dgm:prSet/>
      <dgm:spPr/>
      <dgm:t>
        <a:bodyPr/>
        <a:lstStyle/>
        <a:p>
          <a:endParaRPr lang="en-US"/>
        </a:p>
      </dgm:t>
    </dgm:pt>
    <dgm:pt modelId="{E59E9447-7390-5942-9F75-93748D1A74C8}" type="sibTrans" cxnId="{284F83DF-5199-D245-A534-89364AC9275F}">
      <dgm:prSet/>
      <dgm:spPr/>
      <dgm:t>
        <a:bodyPr/>
        <a:lstStyle/>
        <a:p>
          <a:endParaRPr lang="en-US"/>
        </a:p>
      </dgm:t>
    </dgm:pt>
    <dgm:pt modelId="{F72AFDAD-147F-424B-B9DF-6A65CADB1571}">
      <dgm:prSet phldrT="[Text]"/>
      <dgm:spPr/>
      <dgm:t>
        <a:bodyPr/>
        <a:lstStyle/>
        <a:p>
          <a:r>
            <a:rPr lang="en-US" dirty="0"/>
            <a:t>Conversation</a:t>
          </a:r>
        </a:p>
      </dgm:t>
    </dgm:pt>
    <dgm:pt modelId="{1A8A91AA-7A4D-834B-9770-81E340156403}" type="parTrans" cxnId="{21FD20AA-EBDC-E140-BE78-F55C8926359D}">
      <dgm:prSet/>
      <dgm:spPr/>
      <dgm:t>
        <a:bodyPr/>
        <a:lstStyle/>
        <a:p>
          <a:endParaRPr lang="en-US"/>
        </a:p>
      </dgm:t>
    </dgm:pt>
    <dgm:pt modelId="{EC4926FB-843E-9544-8CD8-44A8A8D4D158}" type="sibTrans" cxnId="{21FD20AA-EBDC-E140-BE78-F55C8926359D}">
      <dgm:prSet/>
      <dgm:spPr/>
      <dgm:t>
        <a:bodyPr/>
        <a:lstStyle/>
        <a:p>
          <a:endParaRPr lang="en-US"/>
        </a:p>
      </dgm:t>
    </dgm:pt>
    <dgm:pt modelId="{21013CE4-ABCB-574B-A67E-FB3B4F4C4B2A}">
      <dgm:prSet phldrT="[Text]"/>
      <dgm:spPr/>
      <dgm:t>
        <a:bodyPr/>
        <a:lstStyle/>
        <a:p>
          <a:r>
            <a:rPr lang="en-US" dirty="0"/>
            <a:t>Counseling</a:t>
          </a:r>
        </a:p>
      </dgm:t>
    </dgm:pt>
    <dgm:pt modelId="{2CB6540E-AABB-D94E-8A3E-B965C97ACD56}" type="parTrans" cxnId="{570B3564-30E9-8143-93F3-20BCD917D815}">
      <dgm:prSet/>
      <dgm:spPr/>
      <dgm:t>
        <a:bodyPr/>
        <a:lstStyle/>
        <a:p>
          <a:endParaRPr lang="en-US"/>
        </a:p>
      </dgm:t>
    </dgm:pt>
    <dgm:pt modelId="{4BC2584F-18B6-5742-A187-BC5BBA712379}" type="sibTrans" cxnId="{570B3564-30E9-8143-93F3-20BCD917D815}">
      <dgm:prSet/>
      <dgm:spPr/>
      <dgm:t>
        <a:bodyPr/>
        <a:lstStyle/>
        <a:p>
          <a:endParaRPr lang="en-US"/>
        </a:p>
      </dgm:t>
    </dgm:pt>
    <dgm:pt modelId="{2FAD18A1-7A29-E941-AAF2-C6394191171F}">
      <dgm:prSet phldrT="[Text]"/>
      <dgm:spPr/>
      <dgm:t>
        <a:bodyPr/>
        <a:lstStyle/>
        <a:p>
          <a:r>
            <a:rPr lang="en-US" dirty="0"/>
            <a:t>Conversation</a:t>
          </a:r>
        </a:p>
      </dgm:t>
    </dgm:pt>
    <dgm:pt modelId="{ED1853E1-EC06-2547-AB3F-15BDCB7476D1}" type="parTrans" cxnId="{27787C01-CBB2-AA43-90D3-950642ACFA07}">
      <dgm:prSet/>
      <dgm:spPr/>
      <dgm:t>
        <a:bodyPr/>
        <a:lstStyle/>
        <a:p>
          <a:endParaRPr lang="en-US"/>
        </a:p>
      </dgm:t>
    </dgm:pt>
    <dgm:pt modelId="{5C555C32-5FA2-F54F-89C9-45C3B5AD2328}" type="sibTrans" cxnId="{27787C01-CBB2-AA43-90D3-950642ACFA07}">
      <dgm:prSet/>
      <dgm:spPr/>
      <dgm:t>
        <a:bodyPr/>
        <a:lstStyle/>
        <a:p>
          <a:endParaRPr lang="en-US"/>
        </a:p>
      </dgm:t>
    </dgm:pt>
    <dgm:pt modelId="{64DABA50-E15E-A446-BA71-233E2B250BF4}">
      <dgm:prSet phldrT="[Text]"/>
      <dgm:spPr/>
      <dgm:t>
        <a:bodyPr/>
        <a:lstStyle/>
        <a:p>
          <a:r>
            <a:rPr lang="en-US" dirty="0"/>
            <a:t>Conversation</a:t>
          </a:r>
        </a:p>
      </dgm:t>
    </dgm:pt>
    <dgm:pt modelId="{69E7EE11-5B27-1444-B3D6-4A5BC63960C6}" type="parTrans" cxnId="{73ACA341-CBFA-8447-A299-19B2A48911B6}">
      <dgm:prSet/>
      <dgm:spPr/>
      <dgm:t>
        <a:bodyPr/>
        <a:lstStyle/>
        <a:p>
          <a:endParaRPr lang="en-US"/>
        </a:p>
      </dgm:t>
    </dgm:pt>
    <dgm:pt modelId="{DD8CDA1F-4A82-A546-B6D3-FFC2E00A76C9}" type="sibTrans" cxnId="{73ACA341-CBFA-8447-A299-19B2A48911B6}">
      <dgm:prSet/>
      <dgm:spPr/>
      <dgm:t>
        <a:bodyPr/>
        <a:lstStyle/>
        <a:p>
          <a:endParaRPr lang="en-US"/>
        </a:p>
      </dgm:t>
    </dgm:pt>
    <dgm:pt modelId="{080A07BB-4443-584A-9A0A-34D6880F3FB9}">
      <dgm:prSet phldrT="[Text]"/>
      <dgm:spPr/>
      <dgm:t>
        <a:bodyPr/>
        <a:lstStyle/>
        <a:p>
          <a:r>
            <a:rPr lang="en-US" dirty="0"/>
            <a:t>Conversation</a:t>
          </a:r>
        </a:p>
      </dgm:t>
    </dgm:pt>
    <dgm:pt modelId="{0397E160-235B-EC41-95F8-5F3E9F57410D}" type="parTrans" cxnId="{7F62226A-BFB6-9A4E-8F4A-836E53AA9DB7}">
      <dgm:prSet/>
      <dgm:spPr/>
      <dgm:t>
        <a:bodyPr/>
        <a:lstStyle/>
        <a:p>
          <a:endParaRPr lang="en-US"/>
        </a:p>
      </dgm:t>
    </dgm:pt>
    <dgm:pt modelId="{13F3BF73-14BC-0C49-8DA4-97BE97B2524D}" type="sibTrans" cxnId="{7F62226A-BFB6-9A4E-8F4A-836E53AA9DB7}">
      <dgm:prSet/>
      <dgm:spPr/>
      <dgm:t>
        <a:bodyPr/>
        <a:lstStyle/>
        <a:p>
          <a:endParaRPr lang="en-US"/>
        </a:p>
      </dgm:t>
    </dgm:pt>
    <dgm:pt modelId="{7DFDE945-9BB0-D643-8AB3-C5CF995C4F10}">
      <dgm:prSet phldrT="[Text]"/>
      <dgm:spPr/>
      <dgm:t>
        <a:bodyPr/>
        <a:lstStyle/>
        <a:p>
          <a:r>
            <a:rPr lang="en-US" dirty="0"/>
            <a:t>Counseling</a:t>
          </a:r>
        </a:p>
      </dgm:t>
    </dgm:pt>
    <dgm:pt modelId="{D6E57681-9A1E-C042-95F6-86460BF6D708}" type="parTrans" cxnId="{376D90C1-53B1-194C-AAC8-FF732C0A2203}">
      <dgm:prSet/>
      <dgm:spPr/>
      <dgm:t>
        <a:bodyPr/>
        <a:lstStyle/>
        <a:p>
          <a:endParaRPr lang="en-US"/>
        </a:p>
      </dgm:t>
    </dgm:pt>
    <dgm:pt modelId="{0F87CE33-4D76-E349-A761-F2EB9E98D914}" type="sibTrans" cxnId="{376D90C1-53B1-194C-AAC8-FF732C0A2203}">
      <dgm:prSet/>
      <dgm:spPr/>
      <dgm:t>
        <a:bodyPr/>
        <a:lstStyle/>
        <a:p>
          <a:endParaRPr lang="en-US"/>
        </a:p>
      </dgm:t>
    </dgm:pt>
    <dgm:pt modelId="{1EAE15DD-10EF-7641-8F3D-68D278107350}">
      <dgm:prSet phldrT="[Text]"/>
      <dgm:spPr/>
      <dgm:t>
        <a:bodyPr/>
        <a:lstStyle/>
        <a:p>
          <a:r>
            <a:rPr lang="en-US" dirty="0"/>
            <a:t>Conversation</a:t>
          </a:r>
        </a:p>
      </dgm:t>
    </dgm:pt>
    <dgm:pt modelId="{86F84C55-B9BD-B842-A362-D0062F5366A2}" type="parTrans" cxnId="{A39AFE90-F15D-4A4D-8DD7-52589D41E2F4}">
      <dgm:prSet/>
      <dgm:spPr/>
      <dgm:t>
        <a:bodyPr/>
        <a:lstStyle/>
        <a:p>
          <a:endParaRPr lang="en-US"/>
        </a:p>
      </dgm:t>
    </dgm:pt>
    <dgm:pt modelId="{FC2068A3-9700-CC45-8210-45F166E2498F}" type="sibTrans" cxnId="{A39AFE90-F15D-4A4D-8DD7-52589D41E2F4}">
      <dgm:prSet/>
      <dgm:spPr/>
      <dgm:t>
        <a:bodyPr/>
        <a:lstStyle/>
        <a:p>
          <a:endParaRPr lang="en-US"/>
        </a:p>
      </dgm:t>
    </dgm:pt>
    <dgm:pt modelId="{65FE5094-3739-654E-ACD1-E8005FC1ED8C}" type="pres">
      <dgm:prSet presAssocID="{871D8AC7-CAFF-774A-BAA4-0BE0491C8453}" presName="Name0" presStyleCnt="0">
        <dgm:presLayoutVars>
          <dgm:dir/>
        </dgm:presLayoutVars>
      </dgm:prSet>
      <dgm:spPr/>
    </dgm:pt>
    <dgm:pt modelId="{9B10F825-536C-5842-A012-7FAD95118543}" type="pres">
      <dgm:prSet presAssocID="{BE03D287-8743-184A-82B7-B554881B3F6F}" presName="parComposite" presStyleCnt="0"/>
      <dgm:spPr/>
    </dgm:pt>
    <dgm:pt modelId="{144441E5-37D2-1243-9619-CFC1DC09B3B5}" type="pres">
      <dgm:prSet presAssocID="{BE03D287-8743-184A-82B7-B554881B3F6F}" presName="parBigCircle" presStyleLbl="node0" presStyleIdx="0" presStyleCnt="3"/>
      <dgm:spPr/>
    </dgm:pt>
    <dgm:pt modelId="{23066A45-419C-0A45-A83C-5FF444396B5B}" type="pres">
      <dgm:prSet presAssocID="{BE03D287-8743-184A-82B7-B554881B3F6F}" presName="parTx" presStyleLbl="revTx" presStyleIdx="0" presStyleCnt="13"/>
      <dgm:spPr/>
    </dgm:pt>
    <dgm:pt modelId="{6FCCE259-DD48-C049-BEA8-3CBB5ADE023A}" type="pres">
      <dgm:prSet presAssocID="{BE03D287-8743-184A-82B7-B554881B3F6F}" presName="bSpace" presStyleCnt="0"/>
      <dgm:spPr/>
    </dgm:pt>
    <dgm:pt modelId="{A8236C38-7275-F14E-8051-F21340E0188B}" type="pres">
      <dgm:prSet presAssocID="{BE03D287-8743-184A-82B7-B554881B3F6F}" presName="parBackupNorm" presStyleCnt="0"/>
      <dgm:spPr/>
    </dgm:pt>
    <dgm:pt modelId="{BE13ECBB-73C7-9144-AED0-C99218B67866}" type="pres">
      <dgm:prSet presAssocID="{E59E9447-7390-5942-9F75-93748D1A74C8}" presName="parSpace" presStyleCnt="0"/>
      <dgm:spPr/>
    </dgm:pt>
    <dgm:pt modelId="{F08978C4-1AA7-6E49-8EF6-AAB8FD2B1249}" type="pres">
      <dgm:prSet presAssocID="{F72AFDAD-147F-424B-B9DF-6A65CADB1571}" presName="desBackupLeftNorm" presStyleCnt="0"/>
      <dgm:spPr/>
    </dgm:pt>
    <dgm:pt modelId="{7F9DBA46-216A-3F4B-907E-A75E76AB550A}" type="pres">
      <dgm:prSet presAssocID="{F72AFDAD-147F-424B-B9DF-6A65CADB1571}" presName="desComposite" presStyleCnt="0"/>
      <dgm:spPr/>
    </dgm:pt>
    <dgm:pt modelId="{28BED46A-BDD4-C845-BC06-140A373A730A}" type="pres">
      <dgm:prSet presAssocID="{F72AFDAD-147F-424B-B9DF-6A65CADB1571}" presName="desCircle" presStyleLbl="node1" presStyleIdx="0" presStyleCnt="5"/>
      <dgm:spPr>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dgm:spPr>
    </dgm:pt>
    <dgm:pt modelId="{C3049B92-CE3D-4340-BE5A-3A0A702C32E2}" type="pres">
      <dgm:prSet presAssocID="{F72AFDAD-147F-424B-B9DF-6A65CADB1571}" presName="chTx" presStyleLbl="revTx" presStyleIdx="1" presStyleCnt="13"/>
      <dgm:spPr/>
    </dgm:pt>
    <dgm:pt modelId="{7822FABC-B2E6-684B-9598-91CEE37AF258}" type="pres">
      <dgm:prSet presAssocID="{F72AFDAD-147F-424B-B9DF-6A65CADB1571}" presName="desTx" presStyleLbl="revTx" presStyleIdx="2" presStyleCnt="13">
        <dgm:presLayoutVars>
          <dgm:bulletEnabled val="1"/>
        </dgm:presLayoutVars>
      </dgm:prSet>
      <dgm:spPr/>
    </dgm:pt>
    <dgm:pt modelId="{F9A5D32C-84CF-9A4C-8154-98960376F4C6}" type="pres">
      <dgm:prSet presAssocID="{F72AFDAD-147F-424B-B9DF-6A65CADB1571}" presName="desBackupRightNorm" presStyleCnt="0"/>
      <dgm:spPr/>
    </dgm:pt>
    <dgm:pt modelId="{BB4986EF-2CE4-B84F-BDEB-8F718020CD71}" type="pres">
      <dgm:prSet presAssocID="{EC4926FB-843E-9544-8CD8-44A8A8D4D158}" presName="desSpace" presStyleCnt="0"/>
      <dgm:spPr/>
    </dgm:pt>
    <dgm:pt modelId="{22DF6B76-5B9C-FC43-8283-219887BDC1E0}" type="pres">
      <dgm:prSet presAssocID="{080A07BB-4443-584A-9A0A-34D6880F3FB9}" presName="desBackupLeftNorm" presStyleCnt="0"/>
      <dgm:spPr/>
    </dgm:pt>
    <dgm:pt modelId="{282D83A5-E074-F741-BDF4-B8397F30EA59}" type="pres">
      <dgm:prSet presAssocID="{080A07BB-4443-584A-9A0A-34D6880F3FB9}" presName="desComposite" presStyleCnt="0"/>
      <dgm:spPr/>
    </dgm:pt>
    <dgm:pt modelId="{D871A6CC-8600-FE41-A31A-E9A480A2EFC4}" type="pres">
      <dgm:prSet presAssocID="{080A07BB-4443-584A-9A0A-34D6880F3FB9}" presName="desCircle" presStyleLbl="node1" presStyleIdx="1" presStyleCnt="5"/>
      <dgm:spPr>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dgm:spPr>
    </dgm:pt>
    <dgm:pt modelId="{6FBA9F70-0EA8-F049-A2AA-5856378A6950}" type="pres">
      <dgm:prSet presAssocID="{080A07BB-4443-584A-9A0A-34D6880F3FB9}" presName="chTx" presStyleLbl="revTx" presStyleIdx="3" presStyleCnt="13"/>
      <dgm:spPr/>
    </dgm:pt>
    <dgm:pt modelId="{98234CDF-EFC3-CF40-9CE1-34FA33B5CA3D}" type="pres">
      <dgm:prSet presAssocID="{080A07BB-4443-584A-9A0A-34D6880F3FB9}" presName="desTx" presStyleLbl="revTx" presStyleIdx="4" presStyleCnt="13">
        <dgm:presLayoutVars>
          <dgm:bulletEnabled val="1"/>
        </dgm:presLayoutVars>
      </dgm:prSet>
      <dgm:spPr/>
    </dgm:pt>
    <dgm:pt modelId="{EBF3E7AF-4C9F-2B4E-8067-3FBFF63AE9ED}" type="pres">
      <dgm:prSet presAssocID="{080A07BB-4443-584A-9A0A-34D6880F3FB9}" presName="desBackupRightNorm" presStyleCnt="0"/>
      <dgm:spPr/>
    </dgm:pt>
    <dgm:pt modelId="{A83D5494-1508-4F41-9228-5164CD5F02D4}" type="pres">
      <dgm:prSet presAssocID="{13F3BF73-14BC-0C49-8DA4-97BE97B2524D}" presName="desSpace" presStyleCnt="0"/>
      <dgm:spPr/>
    </dgm:pt>
    <dgm:pt modelId="{19692697-53DE-0A40-B12B-324A274AF23B}" type="pres">
      <dgm:prSet presAssocID="{64DABA50-E15E-A446-BA71-233E2B250BF4}" presName="desBackupLeftNorm" presStyleCnt="0"/>
      <dgm:spPr/>
    </dgm:pt>
    <dgm:pt modelId="{9A7065F7-C5BB-CB47-A956-04C64812EA3F}" type="pres">
      <dgm:prSet presAssocID="{64DABA50-E15E-A446-BA71-233E2B250BF4}" presName="desComposite" presStyleCnt="0"/>
      <dgm:spPr/>
    </dgm:pt>
    <dgm:pt modelId="{51D7D13C-9755-9F4D-8065-902F958BDD65}" type="pres">
      <dgm:prSet presAssocID="{64DABA50-E15E-A446-BA71-233E2B250BF4}" presName="desCircle" presStyleLbl="node1" presStyleIdx="2" presStyleCnt="5"/>
      <dgm:spPr>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dgm:spPr>
    </dgm:pt>
    <dgm:pt modelId="{26AA6FA5-BF82-BB4C-9219-B5ADF220BF4F}" type="pres">
      <dgm:prSet presAssocID="{64DABA50-E15E-A446-BA71-233E2B250BF4}" presName="chTx" presStyleLbl="revTx" presStyleIdx="5" presStyleCnt="13"/>
      <dgm:spPr/>
    </dgm:pt>
    <dgm:pt modelId="{B906580B-E4DC-F44D-B9D5-F945768B48C7}" type="pres">
      <dgm:prSet presAssocID="{64DABA50-E15E-A446-BA71-233E2B250BF4}" presName="desTx" presStyleLbl="revTx" presStyleIdx="6" presStyleCnt="13">
        <dgm:presLayoutVars>
          <dgm:bulletEnabled val="1"/>
        </dgm:presLayoutVars>
      </dgm:prSet>
      <dgm:spPr/>
    </dgm:pt>
    <dgm:pt modelId="{9006B771-4C60-B44B-9C6B-665F3805EEB5}" type="pres">
      <dgm:prSet presAssocID="{64DABA50-E15E-A446-BA71-233E2B250BF4}" presName="desBackupRightNorm" presStyleCnt="0"/>
      <dgm:spPr/>
    </dgm:pt>
    <dgm:pt modelId="{24D4ED22-549C-DA48-9728-95EB9D87FBC0}" type="pres">
      <dgm:prSet presAssocID="{DD8CDA1F-4A82-A546-B6D3-FFC2E00A76C9}" presName="desSpace" presStyleCnt="0"/>
      <dgm:spPr/>
    </dgm:pt>
    <dgm:pt modelId="{38F3AEE4-8D8E-C540-9D63-F13D8900622F}" type="pres">
      <dgm:prSet presAssocID="{21013CE4-ABCB-574B-A67E-FB3B4F4C4B2A}" presName="parComposite" presStyleCnt="0"/>
      <dgm:spPr/>
    </dgm:pt>
    <dgm:pt modelId="{2F4F3076-188A-5545-96E2-051FB461F7AB}" type="pres">
      <dgm:prSet presAssocID="{21013CE4-ABCB-574B-A67E-FB3B4F4C4B2A}" presName="parBigCircle" presStyleLbl="node0" presStyleIdx="1" presStyleCnt="3"/>
      <dgm:spPr/>
    </dgm:pt>
    <dgm:pt modelId="{397DFEF5-D11F-1144-83F7-17EBA169427D}" type="pres">
      <dgm:prSet presAssocID="{21013CE4-ABCB-574B-A67E-FB3B4F4C4B2A}" presName="parTx" presStyleLbl="revTx" presStyleIdx="7" presStyleCnt="13"/>
      <dgm:spPr/>
    </dgm:pt>
    <dgm:pt modelId="{3505241C-08E2-B240-87C4-E8F0CE852714}" type="pres">
      <dgm:prSet presAssocID="{21013CE4-ABCB-574B-A67E-FB3B4F4C4B2A}" presName="bSpace" presStyleCnt="0"/>
      <dgm:spPr/>
    </dgm:pt>
    <dgm:pt modelId="{C3FA139D-AF1D-B84F-9CA6-080FC0E8E0AA}" type="pres">
      <dgm:prSet presAssocID="{21013CE4-ABCB-574B-A67E-FB3B4F4C4B2A}" presName="parBackupNorm" presStyleCnt="0"/>
      <dgm:spPr/>
    </dgm:pt>
    <dgm:pt modelId="{7CC1BDD8-CF03-6D41-9EBA-5BA5F474EF98}" type="pres">
      <dgm:prSet presAssocID="{4BC2584F-18B6-5742-A187-BC5BBA712379}" presName="parSpace" presStyleCnt="0"/>
      <dgm:spPr/>
    </dgm:pt>
    <dgm:pt modelId="{017B9A25-7BE2-6745-A98A-19893052961D}" type="pres">
      <dgm:prSet presAssocID="{2FAD18A1-7A29-E941-AAF2-C6394191171F}" presName="desBackupLeftNorm" presStyleCnt="0"/>
      <dgm:spPr/>
    </dgm:pt>
    <dgm:pt modelId="{E7B57992-5C72-7440-A0F9-B99352C54741}" type="pres">
      <dgm:prSet presAssocID="{2FAD18A1-7A29-E941-AAF2-C6394191171F}" presName="desComposite" presStyleCnt="0"/>
      <dgm:spPr/>
    </dgm:pt>
    <dgm:pt modelId="{947B78AB-B42A-FB4F-BC30-907A6FA61E54}" type="pres">
      <dgm:prSet presAssocID="{2FAD18A1-7A29-E941-AAF2-C6394191171F}" presName="desCircle" presStyleLbl="node1" presStyleIdx="3" presStyleCnt="5"/>
      <dgm:spPr>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dgm:spPr>
    </dgm:pt>
    <dgm:pt modelId="{BE38A2D5-7091-3A44-BC16-1192A96E1EA5}" type="pres">
      <dgm:prSet presAssocID="{2FAD18A1-7A29-E941-AAF2-C6394191171F}" presName="chTx" presStyleLbl="revTx" presStyleIdx="8" presStyleCnt="13"/>
      <dgm:spPr/>
    </dgm:pt>
    <dgm:pt modelId="{D9CED6B6-5078-284A-82B0-4F18D8E01672}" type="pres">
      <dgm:prSet presAssocID="{2FAD18A1-7A29-E941-AAF2-C6394191171F}" presName="desTx" presStyleLbl="revTx" presStyleIdx="9" presStyleCnt="13">
        <dgm:presLayoutVars>
          <dgm:bulletEnabled val="1"/>
        </dgm:presLayoutVars>
      </dgm:prSet>
      <dgm:spPr/>
    </dgm:pt>
    <dgm:pt modelId="{16E1C2ED-E9A3-C943-BB96-C3D3A05171D7}" type="pres">
      <dgm:prSet presAssocID="{2FAD18A1-7A29-E941-AAF2-C6394191171F}" presName="desBackupRightNorm" presStyleCnt="0"/>
      <dgm:spPr/>
    </dgm:pt>
    <dgm:pt modelId="{B6FD915B-D0FD-504B-AE3A-94BC09BEAFEA}" type="pres">
      <dgm:prSet presAssocID="{5C555C32-5FA2-F54F-89C9-45C3B5AD2328}" presName="desSpace" presStyleCnt="0"/>
      <dgm:spPr/>
    </dgm:pt>
    <dgm:pt modelId="{81C39C2A-1900-5F42-BED2-775AF259D7FC}" type="pres">
      <dgm:prSet presAssocID="{1EAE15DD-10EF-7641-8F3D-68D278107350}" presName="desBackupLeftNorm" presStyleCnt="0"/>
      <dgm:spPr/>
    </dgm:pt>
    <dgm:pt modelId="{4BD01CD6-5F30-874E-94F8-88B634EE9BD6}" type="pres">
      <dgm:prSet presAssocID="{1EAE15DD-10EF-7641-8F3D-68D278107350}" presName="desComposite" presStyleCnt="0"/>
      <dgm:spPr/>
    </dgm:pt>
    <dgm:pt modelId="{305035C3-757E-A543-8A71-A64A4EC87FC5}" type="pres">
      <dgm:prSet presAssocID="{1EAE15DD-10EF-7641-8F3D-68D278107350}" presName="desCircle" presStyleLbl="node1" presStyleIdx="4" presStyleCnt="5"/>
      <dgm:spPr>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dgm:spPr>
    </dgm:pt>
    <dgm:pt modelId="{8BD87BBD-B407-B344-82AD-CBECA5DD81E6}" type="pres">
      <dgm:prSet presAssocID="{1EAE15DD-10EF-7641-8F3D-68D278107350}" presName="chTx" presStyleLbl="revTx" presStyleIdx="10" presStyleCnt="13"/>
      <dgm:spPr/>
    </dgm:pt>
    <dgm:pt modelId="{4BDDEABC-9197-8E40-BB60-7E156FBDC008}" type="pres">
      <dgm:prSet presAssocID="{1EAE15DD-10EF-7641-8F3D-68D278107350}" presName="desTx" presStyleLbl="revTx" presStyleIdx="11" presStyleCnt="13">
        <dgm:presLayoutVars>
          <dgm:bulletEnabled val="1"/>
        </dgm:presLayoutVars>
      </dgm:prSet>
      <dgm:spPr/>
    </dgm:pt>
    <dgm:pt modelId="{1320CD72-9E8C-B74C-AA2B-5FA0F6622E5C}" type="pres">
      <dgm:prSet presAssocID="{1EAE15DD-10EF-7641-8F3D-68D278107350}" presName="desBackupRightNorm" presStyleCnt="0"/>
      <dgm:spPr/>
    </dgm:pt>
    <dgm:pt modelId="{0D989539-E94E-4E4C-91E6-B6151D3E2A70}" type="pres">
      <dgm:prSet presAssocID="{FC2068A3-9700-CC45-8210-45F166E2498F}" presName="desSpace" presStyleCnt="0"/>
      <dgm:spPr/>
    </dgm:pt>
    <dgm:pt modelId="{7AD0C069-53A9-E04F-868B-924412C0531B}" type="pres">
      <dgm:prSet presAssocID="{7DFDE945-9BB0-D643-8AB3-C5CF995C4F10}" presName="parComposite" presStyleCnt="0"/>
      <dgm:spPr/>
    </dgm:pt>
    <dgm:pt modelId="{026E52F2-4FB5-D34D-A445-2895E10136DF}" type="pres">
      <dgm:prSet presAssocID="{7DFDE945-9BB0-D643-8AB3-C5CF995C4F10}" presName="parBigCircle" presStyleLbl="node0" presStyleIdx="2" presStyleCnt="3" custLinFactNeighborX="-1225"/>
      <dgm:spPr/>
    </dgm:pt>
    <dgm:pt modelId="{A0A2DD49-A7FC-064C-8B93-35D64F691EFF}" type="pres">
      <dgm:prSet presAssocID="{7DFDE945-9BB0-D643-8AB3-C5CF995C4F10}" presName="parTx" presStyleLbl="revTx" presStyleIdx="12" presStyleCnt="13"/>
      <dgm:spPr/>
    </dgm:pt>
    <dgm:pt modelId="{D3506C52-9D8B-064A-869C-A59A538DBE8D}" type="pres">
      <dgm:prSet presAssocID="{7DFDE945-9BB0-D643-8AB3-C5CF995C4F10}" presName="bSpace" presStyleCnt="0"/>
      <dgm:spPr/>
    </dgm:pt>
    <dgm:pt modelId="{F2234736-B670-F842-87F4-857E28E08371}" type="pres">
      <dgm:prSet presAssocID="{7DFDE945-9BB0-D643-8AB3-C5CF995C4F10}" presName="parBackupNorm" presStyleCnt="0"/>
      <dgm:spPr/>
    </dgm:pt>
    <dgm:pt modelId="{65E368DB-D642-3041-B6DC-FD203A146C8F}" type="pres">
      <dgm:prSet presAssocID="{0F87CE33-4D76-E349-A761-F2EB9E98D914}" presName="parSpace" presStyleCnt="0"/>
      <dgm:spPr/>
    </dgm:pt>
  </dgm:ptLst>
  <dgm:cxnLst>
    <dgm:cxn modelId="{27787C01-CBB2-AA43-90D3-950642ACFA07}" srcId="{21013CE4-ABCB-574B-A67E-FB3B4F4C4B2A}" destId="{2FAD18A1-7A29-E941-AAF2-C6394191171F}" srcOrd="0" destOrd="0" parTransId="{ED1853E1-EC06-2547-AB3F-15BDCB7476D1}" sibTransId="{5C555C32-5FA2-F54F-89C9-45C3B5AD2328}"/>
    <dgm:cxn modelId="{83DE5E19-D932-6B43-B4E3-22638A038DF2}" type="presOf" srcId="{080A07BB-4443-584A-9A0A-34D6880F3FB9}" destId="{6FBA9F70-0EA8-F049-A2AA-5856378A6950}" srcOrd="0" destOrd="0" presId="urn:microsoft.com/office/officeart/2008/layout/CircleAccentTimeline"/>
    <dgm:cxn modelId="{66649424-D852-9C4B-A1AA-2351F764E20C}" type="presOf" srcId="{64DABA50-E15E-A446-BA71-233E2B250BF4}" destId="{26AA6FA5-BF82-BB4C-9219-B5ADF220BF4F}" srcOrd="0" destOrd="0" presId="urn:microsoft.com/office/officeart/2008/layout/CircleAccentTimeline"/>
    <dgm:cxn modelId="{4724492B-DD41-6C42-81DA-5ADC005449C8}" type="presOf" srcId="{2FAD18A1-7A29-E941-AAF2-C6394191171F}" destId="{BE38A2D5-7091-3A44-BC16-1192A96E1EA5}" srcOrd="0" destOrd="0" presId="urn:microsoft.com/office/officeart/2008/layout/CircleAccentTimeline"/>
    <dgm:cxn modelId="{73ACA341-CBFA-8447-A299-19B2A48911B6}" srcId="{BE03D287-8743-184A-82B7-B554881B3F6F}" destId="{64DABA50-E15E-A446-BA71-233E2B250BF4}" srcOrd="2" destOrd="0" parTransId="{69E7EE11-5B27-1444-B3D6-4A5BC63960C6}" sibTransId="{DD8CDA1F-4A82-A546-B6D3-FFC2E00A76C9}"/>
    <dgm:cxn modelId="{570B3564-30E9-8143-93F3-20BCD917D815}" srcId="{871D8AC7-CAFF-774A-BAA4-0BE0491C8453}" destId="{21013CE4-ABCB-574B-A67E-FB3B4F4C4B2A}" srcOrd="1" destOrd="0" parTransId="{2CB6540E-AABB-D94E-8A3E-B965C97ACD56}" sibTransId="{4BC2584F-18B6-5742-A187-BC5BBA712379}"/>
    <dgm:cxn modelId="{7F62226A-BFB6-9A4E-8F4A-836E53AA9DB7}" srcId="{BE03D287-8743-184A-82B7-B554881B3F6F}" destId="{080A07BB-4443-584A-9A0A-34D6880F3FB9}" srcOrd="1" destOrd="0" parTransId="{0397E160-235B-EC41-95F8-5F3E9F57410D}" sibTransId="{13F3BF73-14BC-0C49-8DA4-97BE97B2524D}"/>
    <dgm:cxn modelId="{BE428874-AB46-2A4C-8159-B31309571214}" type="presOf" srcId="{F72AFDAD-147F-424B-B9DF-6A65CADB1571}" destId="{C3049B92-CE3D-4340-BE5A-3A0A702C32E2}" srcOrd="0" destOrd="0" presId="urn:microsoft.com/office/officeart/2008/layout/CircleAccentTimeline"/>
    <dgm:cxn modelId="{A39AFE90-F15D-4A4D-8DD7-52589D41E2F4}" srcId="{21013CE4-ABCB-574B-A67E-FB3B4F4C4B2A}" destId="{1EAE15DD-10EF-7641-8F3D-68D278107350}" srcOrd="1" destOrd="0" parTransId="{86F84C55-B9BD-B842-A362-D0062F5366A2}" sibTransId="{FC2068A3-9700-CC45-8210-45F166E2498F}"/>
    <dgm:cxn modelId="{21FD20AA-EBDC-E140-BE78-F55C8926359D}" srcId="{BE03D287-8743-184A-82B7-B554881B3F6F}" destId="{F72AFDAD-147F-424B-B9DF-6A65CADB1571}" srcOrd="0" destOrd="0" parTransId="{1A8A91AA-7A4D-834B-9770-81E340156403}" sibTransId="{EC4926FB-843E-9544-8CD8-44A8A8D4D158}"/>
    <dgm:cxn modelId="{88FB5FB4-AFC2-234F-B2F2-77F7FDBAF23D}" type="presOf" srcId="{871D8AC7-CAFF-774A-BAA4-0BE0491C8453}" destId="{65FE5094-3739-654E-ACD1-E8005FC1ED8C}" srcOrd="0" destOrd="0" presId="urn:microsoft.com/office/officeart/2008/layout/CircleAccentTimeline"/>
    <dgm:cxn modelId="{AE5310C0-2DAD-7E44-B79B-3B4598AE202D}" type="presOf" srcId="{21013CE4-ABCB-574B-A67E-FB3B4F4C4B2A}" destId="{397DFEF5-D11F-1144-83F7-17EBA169427D}" srcOrd="0" destOrd="0" presId="urn:microsoft.com/office/officeart/2008/layout/CircleAccentTimeline"/>
    <dgm:cxn modelId="{376D90C1-53B1-194C-AAC8-FF732C0A2203}" srcId="{871D8AC7-CAFF-774A-BAA4-0BE0491C8453}" destId="{7DFDE945-9BB0-D643-8AB3-C5CF995C4F10}" srcOrd="2" destOrd="0" parTransId="{D6E57681-9A1E-C042-95F6-86460BF6D708}" sibTransId="{0F87CE33-4D76-E349-A761-F2EB9E98D914}"/>
    <dgm:cxn modelId="{284F83DF-5199-D245-A534-89364AC9275F}" srcId="{871D8AC7-CAFF-774A-BAA4-0BE0491C8453}" destId="{BE03D287-8743-184A-82B7-B554881B3F6F}" srcOrd="0" destOrd="0" parTransId="{49AD21DC-B51B-424E-B521-C50C53143C1B}" sibTransId="{E59E9447-7390-5942-9F75-93748D1A74C8}"/>
    <dgm:cxn modelId="{510232E5-A676-DA41-8F94-5AA91F78507E}" type="presOf" srcId="{1EAE15DD-10EF-7641-8F3D-68D278107350}" destId="{8BD87BBD-B407-B344-82AD-CBECA5DD81E6}" srcOrd="0" destOrd="0" presId="urn:microsoft.com/office/officeart/2008/layout/CircleAccentTimeline"/>
    <dgm:cxn modelId="{F070BDEB-56D5-5648-A97E-7BBE00A81FB5}" type="presOf" srcId="{BE03D287-8743-184A-82B7-B554881B3F6F}" destId="{23066A45-419C-0A45-A83C-5FF444396B5B}" srcOrd="0" destOrd="0" presId="urn:microsoft.com/office/officeart/2008/layout/CircleAccentTimeline"/>
    <dgm:cxn modelId="{D262CCFF-1147-B24C-A66C-274937DBB3D2}" type="presOf" srcId="{7DFDE945-9BB0-D643-8AB3-C5CF995C4F10}" destId="{A0A2DD49-A7FC-064C-8B93-35D64F691EFF}" srcOrd="0" destOrd="0" presId="urn:microsoft.com/office/officeart/2008/layout/CircleAccentTimeline"/>
    <dgm:cxn modelId="{90CCE0A5-F27F-1D4B-8509-14547FDDEEB5}" type="presParOf" srcId="{65FE5094-3739-654E-ACD1-E8005FC1ED8C}" destId="{9B10F825-536C-5842-A012-7FAD95118543}" srcOrd="0" destOrd="0" presId="urn:microsoft.com/office/officeart/2008/layout/CircleAccentTimeline"/>
    <dgm:cxn modelId="{A11F4C4C-948E-694E-BFD8-B53FE9459CEC}" type="presParOf" srcId="{9B10F825-536C-5842-A012-7FAD95118543}" destId="{144441E5-37D2-1243-9619-CFC1DC09B3B5}" srcOrd="0" destOrd="0" presId="urn:microsoft.com/office/officeart/2008/layout/CircleAccentTimeline"/>
    <dgm:cxn modelId="{1E2CDC35-1005-A544-B025-9A760AE68DBD}" type="presParOf" srcId="{9B10F825-536C-5842-A012-7FAD95118543}" destId="{23066A45-419C-0A45-A83C-5FF444396B5B}" srcOrd="1" destOrd="0" presId="urn:microsoft.com/office/officeart/2008/layout/CircleAccentTimeline"/>
    <dgm:cxn modelId="{035FC075-53E2-724C-9010-D2A457823B09}" type="presParOf" srcId="{9B10F825-536C-5842-A012-7FAD95118543}" destId="{6FCCE259-DD48-C049-BEA8-3CBB5ADE023A}" srcOrd="2" destOrd="0" presId="urn:microsoft.com/office/officeart/2008/layout/CircleAccentTimeline"/>
    <dgm:cxn modelId="{05D780D3-B161-A743-87CE-FB66A78F20ED}" type="presParOf" srcId="{65FE5094-3739-654E-ACD1-E8005FC1ED8C}" destId="{A8236C38-7275-F14E-8051-F21340E0188B}" srcOrd="1" destOrd="0" presId="urn:microsoft.com/office/officeart/2008/layout/CircleAccentTimeline"/>
    <dgm:cxn modelId="{7707FB06-8135-D645-A105-6966507118D6}" type="presParOf" srcId="{65FE5094-3739-654E-ACD1-E8005FC1ED8C}" destId="{BE13ECBB-73C7-9144-AED0-C99218B67866}" srcOrd="2" destOrd="0" presId="urn:microsoft.com/office/officeart/2008/layout/CircleAccentTimeline"/>
    <dgm:cxn modelId="{C2C11BFD-4F3F-8441-BAB3-4AB28843B7C3}" type="presParOf" srcId="{65FE5094-3739-654E-ACD1-E8005FC1ED8C}" destId="{F08978C4-1AA7-6E49-8EF6-AAB8FD2B1249}" srcOrd="3" destOrd="0" presId="urn:microsoft.com/office/officeart/2008/layout/CircleAccentTimeline"/>
    <dgm:cxn modelId="{BD052280-64CF-DF4B-99B1-C3D804F929C8}" type="presParOf" srcId="{65FE5094-3739-654E-ACD1-E8005FC1ED8C}" destId="{7F9DBA46-216A-3F4B-907E-A75E76AB550A}" srcOrd="4" destOrd="0" presId="urn:microsoft.com/office/officeart/2008/layout/CircleAccentTimeline"/>
    <dgm:cxn modelId="{DB14F776-F56D-4544-8EDE-2047FC1EF794}" type="presParOf" srcId="{7F9DBA46-216A-3F4B-907E-A75E76AB550A}" destId="{28BED46A-BDD4-C845-BC06-140A373A730A}" srcOrd="0" destOrd="0" presId="urn:microsoft.com/office/officeart/2008/layout/CircleAccentTimeline"/>
    <dgm:cxn modelId="{33C1B7AB-8B4E-4E4E-8FDF-92BD77D8DE5A}" type="presParOf" srcId="{7F9DBA46-216A-3F4B-907E-A75E76AB550A}" destId="{C3049B92-CE3D-4340-BE5A-3A0A702C32E2}" srcOrd="1" destOrd="0" presId="urn:microsoft.com/office/officeart/2008/layout/CircleAccentTimeline"/>
    <dgm:cxn modelId="{271E10B3-DB3F-2C4B-8E97-B6DC5AB6C5D4}" type="presParOf" srcId="{7F9DBA46-216A-3F4B-907E-A75E76AB550A}" destId="{7822FABC-B2E6-684B-9598-91CEE37AF258}" srcOrd="2" destOrd="0" presId="urn:microsoft.com/office/officeart/2008/layout/CircleAccentTimeline"/>
    <dgm:cxn modelId="{B6650FE6-7122-1F47-B5E0-9D77EBC5AC3D}" type="presParOf" srcId="{65FE5094-3739-654E-ACD1-E8005FC1ED8C}" destId="{F9A5D32C-84CF-9A4C-8154-98960376F4C6}" srcOrd="5" destOrd="0" presId="urn:microsoft.com/office/officeart/2008/layout/CircleAccentTimeline"/>
    <dgm:cxn modelId="{AF04F061-B5A9-BA4E-BF3E-FBFB963758A1}" type="presParOf" srcId="{65FE5094-3739-654E-ACD1-E8005FC1ED8C}" destId="{BB4986EF-2CE4-B84F-BDEB-8F718020CD71}" srcOrd="6" destOrd="0" presId="urn:microsoft.com/office/officeart/2008/layout/CircleAccentTimeline"/>
    <dgm:cxn modelId="{F4DF8627-3938-3347-9E04-DA4D467DA538}" type="presParOf" srcId="{65FE5094-3739-654E-ACD1-E8005FC1ED8C}" destId="{22DF6B76-5B9C-FC43-8283-219887BDC1E0}" srcOrd="7" destOrd="0" presId="urn:microsoft.com/office/officeart/2008/layout/CircleAccentTimeline"/>
    <dgm:cxn modelId="{601C98C0-A269-294B-8E16-94DAA53ED5FB}" type="presParOf" srcId="{65FE5094-3739-654E-ACD1-E8005FC1ED8C}" destId="{282D83A5-E074-F741-BDF4-B8397F30EA59}" srcOrd="8" destOrd="0" presId="urn:microsoft.com/office/officeart/2008/layout/CircleAccentTimeline"/>
    <dgm:cxn modelId="{49B20F4B-CF51-CB48-9911-1F2374BC35D7}" type="presParOf" srcId="{282D83A5-E074-F741-BDF4-B8397F30EA59}" destId="{D871A6CC-8600-FE41-A31A-E9A480A2EFC4}" srcOrd="0" destOrd="0" presId="urn:microsoft.com/office/officeart/2008/layout/CircleAccentTimeline"/>
    <dgm:cxn modelId="{859E5B8C-0EE1-1443-AFAD-DFEEDF943976}" type="presParOf" srcId="{282D83A5-E074-F741-BDF4-B8397F30EA59}" destId="{6FBA9F70-0EA8-F049-A2AA-5856378A6950}" srcOrd="1" destOrd="0" presId="urn:microsoft.com/office/officeart/2008/layout/CircleAccentTimeline"/>
    <dgm:cxn modelId="{22100F84-DD7E-BB46-96EE-961DD6D520EC}" type="presParOf" srcId="{282D83A5-E074-F741-BDF4-B8397F30EA59}" destId="{98234CDF-EFC3-CF40-9CE1-34FA33B5CA3D}" srcOrd="2" destOrd="0" presId="urn:microsoft.com/office/officeart/2008/layout/CircleAccentTimeline"/>
    <dgm:cxn modelId="{05F95C78-2151-4C4E-873A-64A27724E12A}" type="presParOf" srcId="{65FE5094-3739-654E-ACD1-E8005FC1ED8C}" destId="{EBF3E7AF-4C9F-2B4E-8067-3FBFF63AE9ED}" srcOrd="9" destOrd="0" presId="urn:microsoft.com/office/officeart/2008/layout/CircleAccentTimeline"/>
    <dgm:cxn modelId="{50BA8AE1-A478-B44B-9E98-FEC9059B3A0E}" type="presParOf" srcId="{65FE5094-3739-654E-ACD1-E8005FC1ED8C}" destId="{A83D5494-1508-4F41-9228-5164CD5F02D4}" srcOrd="10" destOrd="0" presId="urn:microsoft.com/office/officeart/2008/layout/CircleAccentTimeline"/>
    <dgm:cxn modelId="{F0C341BE-D0FA-4446-B418-0F741B5AEBD5}" type="presParOf" srcId="{65FE5094-3739-654E-ACD1-E8005FC1ED8C}" destId="{19692697-53DE-0A40-B12B-324A274AF23B}" srcOrd="11" destOrd="0" presId="urn:microsoft.com/office/officeart/2008/layout/CircleAccentTimeline"/>
    <dgm:cxn modelId="{1D71A870-9747-934C-B775-F9EBF2C89051}" type="presParOf" srcId="{65FE5094-3739-654E-ACD1-E8005FC1ED8C}" destId="{9A7065F7-C5BB-CB47-A956-04C64812EA3F}" srcOrd="12" destOrd="0" presId="urn:microsoft.com/office/officeart/2008/layout/CircleAccentTimeline"/>
    <dgm:cxn modelId="{91395411-F96E-494E-9FF8-6CBEC5D99800}" type="presParOf" srcId="{9A7065F7-C5BB-CB47-A956-04C64812EA3F}" destId="{51D7D13C-9755-9F4D-8065-902F958BDD65}" srcOrd="0" destOrd="0" presId="urn:microsoft.com/office/officeart/2008/layout/CircleAccentTimeline"/>
    <dgm:cxn modelId="{B7D9FBA9-6746-F546-A828-5335A3CB0FBE}" type="presParOf" srcId="{9A7065F7-C5BB-CB47-A956-04C64812EA3F}" destId="{26AA6FA5-BF82-BB4C-9219-B5ADF220BF4F}" srcOrd="1" destOrd="0" presId="urn:microsoft.com/office/officeart/2008/layout/CircleAccentTimeline"/>
    <dgm:cxn modelId="{0B51E332-E6C8-B942-812B-B8A79D424B62}" type="presParOf" srcId="{9A7065F7-C5BB-CB47-A956-04C64812EA3F}" destId="{B906580B-E4DC-F44D-B9D5-F945768B48C7}" srcOrd="2" destOrd="0" presId="urn:microsoft.com/office/officeart/2008/layout/CircleAccentTimeline"/>
    <dgm:cxn modelId="{CDA09630-B50C-A646-9923-C04B19389834}" type="presParOf" srcId="{65FE5094-3739-654E-ACD1-E8005FC1ED8C}" destId="{9006B771-4C60-B44B-9C6B-665F3805EEB5}" srcOrd="13" destOrd="0" presId="urn:microsoft.com/office/officeart/2008/layout/CircleAccentTimeline"/>
    <dgm:cxn modelId="{6D8EA294-53F9-D44E-B756-FAD647BB23C5}" type="presParOf" srcId="{65FE5094-3739-654E-ACD1-E8005FC1ED8C}" destId="{24D4ED22-549C-DA48-9728-95EB9D87FBC0}" srcOrd="14" destOrd="0" presId="urn:microsoft.com/office/officeart/2008/layout/CircleAccentTimeline"/>
    <dgm:cxn modelId="{BD5048AA-A812-024F-A35B-CFEBD84EB558}" type="presParOf" srcId="{65FE5094-3739-654E-ACD1-E8005FC1ED8C}" destId="{38F3AEE4-8D8E-C540-9D63-F13D8900622F}" srcOrd="15" destOrd="0" presId="urn:microsoft.com/office/officeart/2008/layout/CircleAccentTimeline"/>
    <dgm:cxn modelId="{B317C426-FC8B-664D-87FA-F9677F092A4E}" type="presParOf" srcId="{38F3AEE4-8D8E-C540-9D63-F13D8900622F}" destId="{2F4F3076-188A-5545-96E2-051FB461F7AB}" srcOrd="0" destOrd="0" presId="urn:microsoft.com/office/officeart/2008/layout/CircleAccentTimeline"/>
    <dgm:cxn modelId="{51B39D2E-1608-9443-ABB3-411A7CF845CD}" type="presParOf" srcId="{38F3AEE4-8D8E-C540-9D63-F13D8900622F}" destId="{397DFEF5-D11F-1144-83F7-17EBA169427D}" srcOrd="1" destOrd="0" presId="urn:microsoft.com/office/officeart/2008/layout/CircleAccentTimeline"/>
    <dgm:cxn modelId="{A0FFA535-749B-5140-81B2-DE0034058BD4}" type="presParOf" srcId="{38F3AEE4-8D8E-C540-9D63-F13D8900622F}" destId="{3505241C-08E2-B240-87C4-E8F0CE852714}" srcOrd="2" destOrd="0" presId="urn:microsoft.com/office/officeart/2008/layout/CircleAccentTimeline"/>
    <dgm:cxn modelId="{64317ABA-8D39-914E-A2AB-F1AE85D64308}" type="presParOf" srcId="{65FE5094-3739-654E-ACD1-E8005FC1ED8C}" destId="{C3FA139D-AF1D-B84F-9CA6-080FC0E8E0AA}" srcOrd="16" destOrd="0" presId="urn:microsoft.com/office/officeart/2008/layout/CircleAccentTimeline"/>
    <dgm:cxn modelId="{9DBFA2D1-4500-3C41-8512-D8A24216F974}" type="presParOf" srcId="{65FE5094-3739-654E-ACD1-E8005FC1ED8C}" destId="{7CC1BDD8-CF03-6D41-9EBA-5BA5F474EF98}" srcOrd="17" destOrd="0" presId="urn:microsoft.com/office/officeart/2008/layout/CircleAccentTimeline"/>
    <dgm:cxn modelId="{30F5D735-FA99-C84C-8276-7B9A4ACE9365}" type="presParOf" srcId="{65FE5094-3739-654E-ACD1-E8005FC1ED8C}" destId="{017B9A25-7BE2-6745-A98A-19893052961D}" srcOrd="18" destOrd="0" presId="urn:microsoft.com/office/officeart/2008/layout/CircleAccentTimeline"/>
    <dgm:cxn modelId="{3505A36A-B362-CF43-A4A1-357CACA13AF8}" type="presParOf" srcId="{65FE5094-3739-654E-ACD1-E8005FC1ED8C}" destId="{E7B57992-5C72-7440-A0F9-B99352C54741}" srcOrd="19" destOrd="0" presId="urn:microsoft.com/office/officeart/2008/layout/CircleAccentTimeline"/>
    <dgm:cxn modelId="{2758E1D3-853B-6644-92C3-DFB01A2E428B}" type="presParOf" srcId="{E7B57992-5C72-7440-A0F9-B99352C54741}" destId="{947B78AB-B42A-FB4F-BC30-907A6FA61E54}" srcOrd="0" destOrd="0" presId="urn:microsoft.com/office/officeart/2008/layout/CircleAccentTimeline"/>
    <dgm:cxn modelId="{22B358AF-CD75-D14B-9F1A-C7EAD8F5B68B}" type="presParOf" srcId="{E7B57992-5C72-7440-A0F9-B99352C54741}" destId="{BE38A2D5-7091-3A44-BC16-1192A96E1EA5}" srcOrd="1" destOrd="0" presId="urn:microsoft.com/office/officeart/2008/layout/CircleAccentTimeline"/>
    <dgm:cxn modelId="{3D82484E-3DDA-C449-B383-413F928C3673}" type="presParOf" srcId="{E7B57992-5C72-7440-A0F9-B99352C54741}" destId="{D9CED6B6-5078-284A-82B0-4F18D8E01672}" srcOrd="2" destOrd="0" presId="urn:microsoft.com/office/officeart/2008/layout/CircleAccentTimeline"/>
    <dgm:cxn modelId="{30B583C1-FF30-5F4E-9D33-F430CB4F5AE1}" type="presParOf" srcId="{65FE5094-3739-654E-ACD1-E8005FC1ED8C}" destId="{16E1C2ED-E9A3-C943-BB96-C3D3A05171D7}" srcOrd="20" destOrd="0" presId="urn:microsoft.com/office/officeart/2008/layout/CircleAccentTimeline"/>
    <dgm:cxn modelId="{43596725-27A1-9849-8A2E-4523E24A3661}" type="presParOf" srcId="{65FE5094-3739-654E-ACD1-E8005FC1ED8C}" destId="{B6FD915B-D0FD-504B-AE3A-94BC09BEAFEA}" srcOrd="21" destOrd="0" presId="urn:microsoft.com/office/officeart/2008/layout/CircleAccentTimeline"/>
    <dgm:cxn modelId="{ED484C9A-066B-774D-9736-74273A0B0927}" type="presParOf" srcId="{65FE5094-3739-654E-ACD1-E8005FC1ED8C}" destId="{81C39C2A-1900-5F42-BED2-775AF259D7FC}" srcOrd="22" destOrd="0" presId="urn:microsoft.com/office/officeart/2008/layout/CircleAccentTimeline"/>
    <dgm:cxn modelId="{EF5E8542-D9A8-B24C-95DA-53DA853F6598}" type="presParOf" srcId="{65FE5094-3739-654E-ACD1-E8005FC1ED8C}" destId="{4BD01CD6-5F30-874E-94F8-88B634EE9BD6}" srcOrd="23" destOrd="0" presId="urn:microsoft.com/office/officeart/2008/layout/CircleAccentTimeline"/>
    <dgm:cxn modelId="{AF49A8CA-7C94-0740-960C-208E45A856D4}" type="presParOf" srcId="{4BD01CD6-5F30-874E-94F8-88B634EE9BD6}" destId="{305035C3-757E-A543-8A71-A64A4EC87FC5}" srcOrd="0" destOrd="0" presId="urn:microsoft.com/office/officeart/2008/layout/CircleAccentTimeline"/>
    <dgm:cxn modelId="{2162D8B1-306D-374C-9A46-9848C3716295}" type="presParOf" srcId="{4BD01CD6-5F30-874E-94F8-88B634EE9BD6}" destId="{8BD87BBD-B407-B344-82AD-CBECA5DD81E6}" srcOrd="1" destOrd="0" presId="urn:microsoft.com/office/officeart/2008/layout/CircleAccentTimeline"/>
    <dgm:cxn modelId="{7898247A-46BD-1941-9391-6392C09B6A0D}" type="presParOf" srcId="{4BD01CD6-5F30-874E-94F8-88B634EE9BD6}" destId="{4BDDEABC-9197-8E40-BB60-7E156FBDC008}" srcOrd="2" destOrd="0" presId="urn:microsoft.com/office/officeart/2008/layout/CircleAccentTimeline"/>
    <dgm:cxn modelId="{818527BF-4C03-4644-848F-F5686776F9F8}" type="presParOf" srcId="{65FE5094-3739-654E-ACD1-E8005FC1ED8C}" destId="{1320CD72-9E8C-B74C-AA2B-5FA0F6622E5C}" srcOrd="24" destOrd="0" presId="urn:microsoft.com/office/officeart/2008/layout/CircleAccentTimeline"/>
    <dgm:cxn modelId="{90E6FE8B-77A2-264F-81B7-DEF5F2DE1CB6}" type="presParOf" srcId="{65FE5094-3739-654E-ACD1-E8005FC1ED8C}" destId="{0D989539-E94E-4E4C-91E6-B6151D3E2A70}" srcOrd="25" destOrd="0" presId="urn:microsoft.com/office/officeart/2008/layout/CircleAccentTimeline"/>
    <dgm:cxn modelId="{3B17FF64-6009-7140-A087-F502F83D170B}" type="presParOf" srcId="{65FE5094-3739-654E-ACD1-E8005FC1ED8C}" destId="{7AD0C069-53A9-E04F-868B-924412C0531B}" srcOrd="26" destOrd="0" presId="urn:microsoft.com/office/officeart/2008/layout/CircleAccentTimeline"/>
    <dgm:cxn modelId="{A76D8688-F91C-F644-9402-B1C6D7804007}" type="presParOf" srcId="{7AD0C069-53A9-E04F-868B-924412C0531B}" destId="{026E52F2-4FB5-D34D-A445-2895E10136DF}" srcOrd="0" destOrd="0" presId="urn:microsoft.com/office/officeart/2008/layout/CircleAccentTimeline"/>
    <dgm:cxn modelId="{BB6FDB23-61B3-9740-8FE3-84F2AE7028F8}" type="presParOf" srcId="{7AD0C069-53A9-E04F-868B-924412C0531B}" destId="{A0A2DD49-A7FC-064C-8B93-35D64F691EFF}" srcOrd="1" destOrd="0" presId="urn:microsoft.com/office/officeart/2008/layout/CircleAccentTimeline"/>
    <dgm:cxn modelId="{CB4219FC-5148-2647-9524-3D7A7D92A3BE}" type="presParOf" srcId="{7AD0C069-53A9-E04F-868B-924412C0531B}" destId="{D3506C52-9D8B-064A-869C-A59A538DBE8D}" srcOrd="2" destOrd="0" presId="urn:microsoft.com/office/officeart/2008/layout/CircleAccentTimeline"/>
    <dgm:cxn modelId="{5C376D6C-59AF-3440-B880-F39BB7BD78F2}" type="presParOf" srcId="{65FE5094-3739-654E-ACD1-E8005FC1ED8C}" destId="{F2234736-B670-F842-87F4-857E28E08371}" srcOrd="27" destOrd="0" presId="urn:microsoft.com/office/officeart/2008/layout/CircleAccentTimeline"/>
    <dgm:cxn modelId="{77C28DA5-24E5-2741-96BD-C22ACD3FB236}" type="presParOf" srcId="{65FE5094-3739-654E-ACD1-E8005FC1ED8C}" destId="{65E368DB-D642-3041-B6DC-FD203A146C8F}" srcOrd="28"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705495-DBC5-4078-9C5A-4A34EEDA267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A8FD51-8BD5-462D-B4A6-46A1571914B5}">
      <dgm:prSet custT="1"/>
      <dgm:spPr/>
      <dgm:t>
        <a:bodyPr/>
        <a:lstStyle/>
        <a:p>
          <a:pPr>
            <a:lnSpc>
              <a:spcPct val="100000"/>
            </a:lnSpc>
            <a:defRPr cap="all"/>
          </a:pPr>
          <a:r>
            <a:rPr lang="en-US" sz="1600" dirty="0"/>
            <a:t>Shows respect, Builds trust</a:t>
          </a:r>
        </a:p>
      </dgm:t>
    </dgm:pt>
    <dgm:pt modelId="{B656AA1A-A80B-4561-AE9F-30856144B047}" type="parTrans" cxnId="{FB622929-39DC-46A7-A6E6-39A305A768FA}">
      <dgm:prSet/>
      <dgm:spPr/>
      <dgm:t>
        <a:bodyPr/>
        <a:lstStyle/>
        <a:p>
          <a:endParaRPr lang="en-US"/>
        </a:p>
      </dgm:t>
    </dgm:pt>
    <dgm:pt modelId="{3A60AC65-CA5F-4872-90A6-E0493604FA49}" type="sibTrans" cxnId="{FB622929-39DC-46A7-A6E6-39A305A768FA}">
      <dgm:prSet/>
      <dgm:spPr/>
      <dgm:t>
        <a:bodyPr/>
        <a:lstStyle/>
        <a:p>
          <a:endParaRPr lang="en-US"/>
        </a:p>
      </dgm:t>
    </dgm:pt>
    <dgm:pt modelId="{FAC4A312-F7F8-4EC5-9681-D378E8E8FFBE}">
      <dgm:prSet custT="1"/>
      <dgm:spPr/>
      <dgm:t>
        <a:bodyPr/>
        <a:lstStyle/>
        <a:p>
          <a:pPr>
            <a:lnSpc>
              <a:spcPct val="100000"/>
            </a:lnSpc>
            <a:defRPr cap="all"/>
          </a:pPr>
          <a:r>
            <a:rPr lang="en-US" sz="1600" dirty="0"/>
            <a:t>Helps you to understand the person’s meaning</a:t>
          </a:r>
        </a:p>
      </dgm:t>
    </dgm:pt>
    <dgm:pt modelId="{20CE4F0D-F643-4CDB-820B-EAB10B57A12D}" type="parTrans" cxnId="{D90911FC-54EF-45B8-B59B-AA3F4B4D4ED6}">
      <dgm:prSet/>
      <dgm:spPr/>
      <dgm:t>
        <a:bodyPr/>
        <a:lstStyle/>
        <a:p>
          <a:endParaRPr lang="en-US"/>
        </a:p>
      </dgm:t>
    </dgm:pt>
    <dgm:pt modelId="{046AD5EC-9728-47CD-8A52-FB9F67B5DF7C}" type="sibTrans" cxnId="{D90911FC-54EF-45B8-B59B-AA3F4B4D4ED6}">
      <dgm:prSet/>
      <dgm:spPr/>
      <dgm:t>
        <a:bodyPr/>
        <a:lstStyle/>
        <a:p>
          <a:endParaRPr lang="en-US"/>
        </a:p>
      </dgm:t>
    </dgm:pt>
    <dgm:pt modelId="{06A310F3-5151-4420-BCF6-084AFBD4E81F}">
      <dgm:prSet custT="1"/>
      <dgm:spPr/>
      <dgm:t>
        <a:bodyPr/>
        <a:lstStyle/>
        <a:p>
          <a:pPr>
            <a:lnSpc>
              <a:spcPct val="100000"/>
            </a:lnSpc>
            <a:defRPr cap="all"/>
          </a:pPr>
          <a:r>
            <a:rPr lang="en-US" sz="1600" dirty="0"/>
            <a:t>Helps the person to See how their words are being interpreted</a:t>
          </a:r>
        </a:p>
      </dgm:t>
    </dgm:pt>
    <dgm:pt modelId="{B8F72325-0E45-4D99-9A78-69768290D0EC}" type="parTrans" cxnId="{1BCD01D2-FBDA-4ACA-8401-DEC29EDD5C67}">
      <dgm:prSet/>
      <dgm:spPr/>
      <dgm:t>
        <a:bodyPr/>
        <a:lstStyle/>
        <a:p>
          <a:endParaRPr lang="en-US"/>
        </a:p>
      </dgm:t>
    </dgm:pt>
    <dgm:pt modelId="{F1F238A8-FBDC-44F8-9C99-48D732671C5D}" type="sibTrans" cxnId="{1BCD01D2-FBDA-4ACA-8401-DEC29EDD5C67}">
      <dgm:prSet/>
      <dgm:spPr/>
      <dgm:t>
        <a:bodyPr/>
        <a:lstStyle/>
        <a:p>
          <a:endParaRPr lang="en-US"/>
        </a:p>
      </dgm:t>
    </dgm:pt>
    <dgm:pt modelId="{5A87E93E-84A8-42FC-8749-B09127A53172}" type="pres">
      <dgm:prSet presAssocID="{95705495-DBC5-4078-9C5A-4A34EEDA2677}" presName="root" presStyleCnt="0">
        <dgm:presLayoutVars>
          <dgm:dir/>
          <dgm:resizeHandles val="exact"/>
        </dgm:presLayoutVars>
      </dgm:prSet>
      <dgm:spPr/>
    </dgm:pt>
    <dgm:pt modelId="{48846F97-9365-49C6-9BC6-B019B48E2BCA}" type="pres">
      <dgm:prSet presAssocID="{7DA8FD51-8BD5-462D-B4A6-46A1571914B5}" presName="compNode" presStyleCnt="0"/>
      <dgm:spPr/>
    </dgm:pt>
    <dgm:pt modelId="{5C953DC7-8D51-4132-BBBE-97BBFD5CDE92}" type="pres">
      <dgm:prSet presAssocID="{7DA8FD51-8BD5-462D-B4A6-46A1571914B5}" presName="iconBgRect" presStyleLbl="bgShp" presStyleIdx="0" presStyleCnt="3"/>
      <dgm:spPr/>
    </dgm:pt>
    <dgm:pt modelId="{DFC8BAC4-5A18-40C7-86D9-A5E225326036}" type="pres">
      <dgm:prSet presAssocID="{7DA8FD51-8BD5-462D-B4A6-46A1571914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12E69A5-2D08-42B5-9E87-20759DE86BCC}" type="pres">
      <dgm:prSet presAssocID="{7DA8FD51-8BD5-462D-B4A6-46A1571914B5}" presName="spaceRect" presStyleCnt="0"/>
      <dgm:spPr/>
    </dgm:pt>
    <dgm:pt modelId="{FC8DAC71-CB7B-456A-B348-F60EEE796D6C}" type="pres">
      <dgm:prSet presAssocID="{7DA8FD51-8BD5-462D-B4A6-46A1571914B5}" presName="textRect" presStyleLbl="revTx" presStyleIdx="0" presStyleCnt="3">
        <dgm:presLayoutVars>
          <dgm:chMax val="1"/>
          <dgm:chPref val="1"/>
        </dgm:presLayoutVars>
      </dgm:prSet>
      <dgm:spPr/>
    </dgm:pt>
    <dgm:pt modelId="{FC6B6783-8E4B-4B51-9FE1-3F8822D4789A}" type="pres">
      <dgm:prSet presAssocID="{3A60AC65-CA5F-4872-90A6-E0493604FA49}" presName="sibTrans" presStyleCnt="0"/>
      <dgm:spPr/>
    </dgm:pt>
    <dgm:pt modelId="{2A79671F-D5DB-4C51-9027-C96A5C744D80}" type="pres">
      <dgm:prSet presAssocID="{FAC4A312-F7F8-4EC5-9681-D378E8E8FFBE}" presName="compNode" presStyleCnt="0"/>
      <dgm:spPr/>
    </dgm:pt>
    <dgm:pt modelId="{07FEA02D-1D48-4D3D-BAD1-368C8BADF7C1}" type="pres">
      <dgm:prSet presAssocID="{FAC4A312-F7F8-4EC5-9681-D378E8E8FFBE}" presName="iconBgRect" presStyleLbl="bgShp" presStyleIdx="1" presStyleCnt="3"/>
      <dgm:spPr/>
    </dgm:pt>
    <dgm:pt modelId="{9E2B043E-4AAF-47FC-B72A-D48237D3033C}" type="pres">
      <dgm:prSet presAssocID="{FAC4A312-F7F8-4EC5-9681-D378E8E8FF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CC8CE939-B10D-424A-8CDB-984377FBB696}" type="pres">
      <dgm:prSet presAssocID="{FAC4A312-F7F8-4EC5-9681-D378E8E8FFBE}" presName="spaceRect" presStyleCnt="0"/>
      <dgm:spPr/>
    </dgm:pt>
    <dgm:pt modelId="{FBB8EE8A-75B8-4186-9D19-0C76615DC600}" type="pres">
      <dgm:prSet presAssocID="{FAC4A312-F7F8-4EC5-9681-D378E8E8FFBE}" presName="textRect" presStyleLbl="revTx" presStyleIdx="1" presStyleCnt="3">
        <dgm:presLayoutVars>
          <dgm:chMax val="1"/>
          <dgm:chPref val="1"/>
        </dgm:presLayoutVars>
      </dgm:prSet>
      <dgm:spPr/>
    </dgm:pt>
    <dgm:pt modelId="{12D4352D-4F64-411E-AF12-65A6D252CAF0}" type="pres">
      <dgm:prSet presAssocID="{046AD5EC-9728-47CD-8A52-FB9F67B5DF7C}" presName="sibTrans" presStyleCnt="0"/>
      <dgm:spPr/>
    </dgm:pt>
    <dgm:pt modelId="{8D3AC01C-A5E5-4380-BE11-507EED69A880}" type="pres">
      <dgm:prSet presAssocID="{06A310F3-5151-4420-BCF6-084AFBD4E81F}" presName="compNode" presStyleCnt="0"/>
      <dgm:spPr/>
    </dgm:pt>
    <dgm:pt modelId="{10B63697-69DE-4BBB-BCB2-3AA8EB8566D3}" type="pres">
      <dgm:prSet presAssocID="{06A310F3-5151-4420-BCF6-084AFBD4E81F}" presName="iconBgRect" presStyleLbl="bgShp" presStyleIdx="2" presStyleCnt="3"/>
      <dgm:spPr/>
    </dgm:pt>
    <dgm:pt modelId="{221004E8-C629-420B-9710-F2EEB5FAD69A}" type="pres">
      <dgm:prSet presAssocID="{06A310F3-5151-4420-BCF6-084AFBD4E8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357B115-7B48-45F2-B9D3-0A8248476CA7}" type="pres">
      <dgm:prSet presAssocID="{06A310F3-5151-4420-BCF6-084AFBD4E81F}" presName="spaceRect" presStyleCnt="0"/>
      <dgm:spPr/>
    </dgm:pt>
    <dgm:pt modelId="{52750154-DFA6-4B82-BD9D-9D25DF293244}" type="pres">
      <dgm:prSet presAssocID="{06A310F3-5151-4420-BCF6-084AFBD4E81F}" presName="textRect" presStyleLbl="revTx" presStyleIdx="2" presStyleCnt="3">
        <dgm:presLayoutVars>
          <dgm:chMax val="1"/>
          <dgm:chPref val="1"/>
        </dgm:presLayoutVars>
      </dgm:prSet>
      <dgm:spPr/>
    </dgm:pt>
  </dgm:ptLst>
  <dgm:cxnLst>
    <dgm:cxn modelId="{FB622929-39DC-46A7-A6E6-39A305A768FA}" srcId="{95705495-DBC5-4078-9C5A-4A34EEDA2677}" destId="{7DA8FD51-8BD5-462D-B4A6-46A1571914B5}" srcOrd="0" destOrd="0" parTransId="{B656AA1A-A80B-4561-AE9F-30856144B047}" sibTransId="{3A60AC65-CA5F-4872-90A6-E0493604FA49}"/>
    <dgm:cxn modelId="{FECAB863-42FD-4B2A-BF8D-8D5C3E55C9F1}" type="presOf" srcId="{95705495-DBC5-4078-9C5A-4A34EEDA2677}" destId="{5A87E93E-84A8-42FC-8749-B09127A53172}" srcOrd="0" destOrd="0" presId="urn:microsoft.com/office/officeart/2018/5/layout/IconCircleLabelList"/>
    <dgm:cxn modelId="{494BEDAF-304B-4FF0-A298-41E2D0208C3F}" type="presOf" srcId="{FAC4A312-F7F8-4EC5-9681-D378E8E8FFBE}" destId="{FBB8EE8A-75B8-4186-9D19-0C76615DC600}" srcOrd="0" destOrd="0" presId="urn:microsoft.com/office/officeart/2018/5/layout/IconCircleLabelList"/>
    <dgm:cxn modelId="{ABF97BC4-DB2D-4CDB-8929-173925633E60}" type="presOf" srcId="{06A310F3-5151-4420-BCF6-084AFBD4E81F}" destId="{52750154-DFA6-4B82-BD9D-9D25DF293244}" srcOrd="0" destOrd="0" presId="urn:microsoft.com/office/officeart/2018/5/layout/IconCircleLabelList"/>
    <dgm:cxn modelId="{1BCD01D2-FBDA-4ACA-8401-DEC29EDD5C67}" srcId="{95705495-DBC5-4078-9C5A-4A34EEDA2677}" destId="{06A310F3-5151-4420-BCF6-084AFBD4E81F}" srcOrd="2" destOrd="0" parTransId="{B8F72325-0E45-4D99-9A78-69768290D0EC}" sibTransId="{F1F238A8-FBDC-44F8-9C99-48D732671C5D}"/>
    <dgm:cxn modelId="{CB1C49EF-EAD1-4014-B8D0-67B7942CB455}" type="presOf" srcId="{7DA8FD51-8BD5-462D-B4A6-46A1571914B5}" destId="{FC8DAC71-CB7B-456A-B348-F60EEE796D6C}" srcOrd="0" destOrd="0" presId="urn:microsoft.com/office/officeart/2018/5/layout/IconCircleLabelList"/>
    <dgm:cxn modelId="{D90911FC-54EF-45B8-B59B-AA3F4B4D4ED6}" srcId="{95705495-DBC5-4078-9C5A-4A34EEDA2677}" destId="{FAC4A312-F7F8-4EC5-9681-D378E8E8FFBE}" srcOrd="1" destOrd="0" parTransId="{20CE4F0D-F643-4CDB-820B-EAB10B57A12D}" sibTransId="{046AD5EC-9728-47CD-8A52-FB9F67B5DF7C}"/>
    <dgm:cxn modelId="{4436C720-1E94-4894-B060-34CD1DB8F149}" type="presParOf" srcId="{5A87E93E-84A8-42FC-8749-B09127A53172}" destId="{48846F97-9365-49C6-9BC6-B019B48E2BCA}" srcOrd="0" destOrd="0" presId="urn:microsoft.com/office/officeart/2018/5/layout/IconCircleLabelList"/>
    <dgm:cxn modelId="{F60D1F75-97CD-4149-9ED5-D73A01C997A6}" type="presParOf" srcId="{48846F97-9365-49C6-9BC6-B019B48E2BCA}" destId="{5C953DC7-8D51-4132-BBBE-97BBFD5CDE92}" srcOrd="0" destOrd="0" presId="urn:microsoft.com/office/officeart/2018/5/layout/IconCircleLabelList"/>
    <dgm:cxn modelId="{062C494E-C49A-400F-87FF-9EC742A794B0}" type="presParOf" srcId="{48846F97-9365-49C6-9BC6-B019B48E2BCA}" destId="{DFC8BAC4-5A18-40C7-86D9-A5E225326036}" srcOrd="1" destOrd="0" presId="urn:microsoft.com/office/officeart/2018/5/layout/IconCircleLabelList"/>
    <dgm:cxn modelId="{A0B15B62-4A26-497B-B127-0A72FA2F8124}" type="presParOf" srcId="{48846F97-9365-49C6-9BC6-B019B48E2BCA}" destId="{112E69A5-2D08-42B5-9E87-20759DE86BCC}" srcOrd="2" destOrd="0" presId="urn:microsoft.com/office/officeart/2018/5/layout/IconCircleLabelList"/>
    <dgm:cxn modelId="{22C99418-8E06-4494-99B5-9E54066937D9}" type="presParOf" srcId="{48846F97-9365-49C6-9BC6-B019B48E2BCA}" destId="{FC8DAC71-CB7B-456A-B348-F60EEE796D6C}" srcOrd="3" destOrd="0" presId="urn:microsoft.com/office/officeart/2018/5/layout/IconCircleLabelList"/>
    <dgm:cxn modelId="{A0590A10-B7D6-46F0-B9F9-52EA9ED604E3}" type="presParOf" srcId="{5A87E93E-84A8-42FC-8749-B09127A53172}" destId="{FC6B6783-8E4B-4B51-9FE1-3F8822D4789A}" srcOrd="1" destOrd="0" presId="urn:microsoft.com/office/officeart/2018/5/layout/IconCircleLabelList"/>
    <dgm:cxn modelId="{0FBC526E-C2A9-48C8-A319-7E9D6490D6C2}" type="presParOf" srcId="{5A87E93E-84A8-42FC-8749-B09127A53172}" destId="{2A79671F-D5DB-4C51-9027-C96A5C744D80}" srcOrd="2" destOrd="0" presId="urn:microsoft.com/office/officeart/2018/5/layout/IconCircleLabelList"/>
    <dgm:cxn modelId="{EAB7A553-3742-40EA-8B4F-2C5F512D7152}" type="presParOf" srcId="{2A79671F-D5DB-4C51-9027-C96A5C744D80}" destId="{07FEA02D-1D48-4D3D-BAD1-368C8BADF7C1}" srcOrd="0" destOrd="0" presId="urn:microsoft.com/office/officeart/2018/5/layout/IconCircleLabelList"/>
    <dgm:cxn modelId="{D555C472-47DC-4B87-84AB-E12C83311A90}" type="presParOf" srcId="{2A79671F-D5DB-4C51-9027-C96A5C744D80}" destId="{9E2B043E-4AAF-47FC-B72A-D48237D3033C}" srcOrd="1" destOrd="0" presId="urn:microsoft.com/office/officeart/2018/5/layout/IconCircleLabelList"/>
    <dgm:cxn modelId="{1E90D951-2C14-4DEB-B8FC-D67A9CD7CE34}" type="presParOf" srcId="{2A79671F-D5DB-4C51-9027-C96A5C744D80}" destId="{CC8CE939-B10D-424A-8CDB-984377FBB696}" srcOrd="2" destOrd="0" presId="urn:microsoft.com/office/officeart/2018/5/layout/IconCircleLabelList"/>
    <dgm:cxn modelId="{38C2BED6-FEB1-4B59-A49C-F999720A32DF}" type="presParOf" srcId="{2A79671F-D5DB-4C51-9027-C96A5C744D80}" destId="{FBB8EE8A-75B8-4186-9D19-0C76615DC600}" srcOrd="3" destOrd="0" presId="urn:microsoft.com/office/officeart/2018/5/layout/IconCircleLabelList"/>
    <dgm:cxn modelId="{3403FE49-F159-4C6A-AE92-8888C968A9B1}" type="presParOf" srcId="{5A87E93E-84A8-42FC-8749-B09127A53172}" destId="{12D4352D-4F64-411E-AF12-65A6D252CAF0}" srcOrd="3" destOrd="0" presId="urn:microsoft.com/office/officeart/2018/5/layout/IconCircleLabelList"/>
    <dgm:cxn modelId="{9AF5F21C-C52D-45A8-A05A-CD0AE45D03B8}" type="presParOf" srcId="{5A87E93E-84A8-42FC-8749-B09127A53172}" destId="{8D3AC01C-A5E5-4380-BE11-507EED69A880}" srcOrd="4" destOrd="0" presId="urn:microsoft.com/office/officeart/2018/5/layout/IconCircleLabelList"/>
    <dgm:cxn modelId="{6ADC0AF4-3D2A-4F0D-B4D3-A6DDBC6E3772}" type="presParOf" srcId="{8D3AC01C-A5E5-4380-BE11-507EED69A880}" destId="{10B63697-69DE-4BBB-BCB2-3AA8EB8566D3}" srcOrd="0" destOrd="0" presId="urn:microsoft.com/office/officeart/2018/5/layout/IconCircleLabelList"/>
    <dgm:cxn modelId="{618A1C0A-A5A0-4673-B2DA-7D7009ACDFFA}" type="presParOf" srcId="{8D3AC01C-A5E5-4380-BE11-507EED69A880}" destId="{221004E8-C629-420B-9710-F2EEB5FAD69A}" srcOrd="1" destOrd="0" presId="urn:microsoft.com/office/officeart/2018/5/layout/IconCircleLabelList"/>
    <dgm:cxn modelId="{57445EE0-CD44-4DE6-B192-C6F3450977E8}" type="presParOf" srcId="{8D3AC01C-A5E5-4380-BE11-507EED69A880}" destId="{0357B115-7B48-45F2-B9D3-0A8248476CA7}" srcOrd="2" destOrd="0" presId="urn:microsoft.com/office/officeart/2018/5/layout/IconCircleLabelList"/>
    <dgm:cxn modelId="{01302969-B42C-4D47-A0F1-6B13DAA44E4A}" type="presParOf" srcId="{8D3AC01C-A5E5-4380-BE11-507EED69A880}" destId="{52750154-DFA6-4B82-BD9D-9D25DF29324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3F950-4848-408F-9A5E-731AFB48E5DA}">
      <dsp:nvSpPr>
        <dsp:cNvPr id="0" name=""/>
        <dsp:cNvSpPr/>
      </dsp:nvSpPr>
      <dsp:spPr>
        <a:xfrm>
          <a:off x="425736" y="474137"/>
          <a:ext cx="1952212" cy="186164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7F6E4-8ADC-42C5-942A-369DF51FA3A8}">
      <dsp:nvSpPr>
        <dsp:cNvPr id="0" name=""/>
        <dsp:cNvSpPr/>
      </dsp:nvSpPr>
      <dsp:spPr>
        <a:xfrm>
          <a:off x="1041679" y="1044797"/>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CDE872-2D2B-4CDA-A28D-E182D5F358F7}">
      <dsp:nvSpPr>
        <dsp:cNvPr id="0" name=""/>
        <dsp:cNvSpPr/>
      </dsp:nvSpPr>
      <dsp:spPr>
        <a:xfrm>
          <a:off x="372805" y="2423707"/>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Open-Ended Questions</a:t>
          </a:r>
        </a:p>
      </dsp:txBody>
      <dsp:txXfrm>
        <a:off x="372805" y="2423707"/>
        <a:ext cx="2058075" cy="720000"/>
      </dsp:txXfrm>
    </dsp:sp>
    <dsp:sp modelId="{BBB7A82A-AA85-4704-9B56-22874EBBB40E}">
      <dsp:nvSpPr>
        <dsp:cNvPr id="0" name=""/>
        <dsp:cNvSpPr/>
      </dsp:nvSpPr>
      <dsp:spPr>
        <a:xfrm>
          <a:off x="2843974" y="474137"/>
          <a:ext cx="1952212" cy="186164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41772-A8FD-4A25-BF76-3C4695AACB26}">
      <dsp:nvSpPr>
        <dsp:cNvPr id="0" name=""/>
        <dsp:cNvSpPr/>
      </dsp:nvSpPr>
      <dsp:spPr>
        <a:xfrm>
          <a:off x="3459917" y="1044797"/>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2F4D78-588D-4E1C-B54A-1EC966A16227}">
      <dsp:nvSpPr>
        <dsp:cNvPr id="0" name=""/>
        <dsp:cNvSpPr/>
      </dsp:nvSpPr>
      <dsp:spPr>
        <a:xfrm>
          <a:off x="2791043" y="2423707"/>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Affirm</a:t>
          </a:r>
        </a:p>
      </dsp:txBody>
      <dsp:txXfrm>
        <a:off x="2791043" y="2423707"/>
        <a:ext cx="2058075" cy="720000"/>
      </dsp:txXfrm>
    </dsp:sp>
    <dsp:sp modelId="{A846BB2A-68DD-44BD-828A-7EE7CD687CBD}">
      <dsp:nvSpPr>
        <dsp:cNvPr id="0" name=""/>
        <dsp:cNvSpPr/>
      </dsp:nvSpPr>
      <dsp:spPr>
        <a:xfrm>
          <a:off x="5262212" y="474137"/>
          <a:ext cx="1952212" cy="186164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C6521-B554-42E1-8418-CCDF460E41FD}">
      <dsp:nvSpPr>
        <dsp:cNvPr id="0" name=""/>
        <dsp:cNvSpPr/>
      </dsp:nvSpPr>
      <dsp:spPr>
        <a:xfrm>
          <a:off x="5878155" y="1044797"/>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0426B2-64A7-455D-AF7C-ADB5F45C4E3E}">
      <dsp:nvSpPr>
        <dsp:cNvPr id="0" name=""/>
        <dsp:cNvSpPr/>
      </dsp:nvSpPr>
      <dsp:spPr>
        <a:xfrm>
          <a:off x="5209281" y="2423707"/>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Reflect</a:t>
          </a:r>
        </a:p>
      </dsp:txBody>
      <dsp:txXfrm>
        <a:off x="5209281" y="2423707"/>
        <a:ext cx="2058075" cy="720000"/>
      </dsp:txXfrm>
    </dsp:sp>
    <dsp:sp modelId="{D02873C7-C7FC-485A-9128-33EA3CA9F5F5}">
      <dsp:nvSpPr>
        <dsp:cNvPr id="0" name=""/>
        <dsp:cNvSpPr/>
      </dsp:nvSpPr>
      <dsp:spPr>
        <a:xfrm>
          <a:off x="7680451" y="474137"/>
          <a:ext cx="1952212" cy="186164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56F64-92F3-40D7-BC7C-A2907FBE55D9}">
      <dsp:nvSpPr>
        <dsp:cNvPr id="0" name=""/>
        <dsp:cNvSpPr/>
      </dsp:nvSpPr>
      <dsp:spPr>
        <a:xfrm>
          <a:off x="8296394" y="1044797"/>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F790CC-1B6C-4739-BCB0-DE81C6CE75F3}">
      <dsp:nvSpPr>
        <dsp:cNvPr id="0" name=""/>
        <dsp:cNvSpPr/>
      </dsp:nvSpPr>
      <dsp:spPr>
        <a:xfrm>
          <a:off x="7627519" y="2423707"/>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Summarize</a:t>
          </a:r>
        </a:p>
      </dsp:txBody>
      <dsp:txXfrm>
        <a:off x="7627519" y="2423707"/>
        <a:ext cx="20580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441E5-37D2-1243-9619-CFC1DC09B3B5}">
      <dsp:nvSpPr>
        <dsp:cNvPr id="0" name=""/>
        <dsp:cNvSpPr/>
      </dsp:nvSpPr>
      <dsp:spPr>
        <a:xfrm>
          <a:off x="636" y="2034129"/>
          <a:ext cx="1601354" cy="160135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66A45-419C-0A45-A83C-5FF444396B5B}">
      <dsp:nvSpPr>
        <dsp:cNvPr id="0" name=""/>
        <dsp:cNvSpPr/>
      </dsp:nvSpPr>
      <dsp:spPr>
        <a:xfrm rot="17700000">
          <a:off x="564881" y="728698"/>
          <a:ext cx="1990660" cy="95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Counseling</a:t>
          </a:r>
        </a:p>
      </dsp:txBody>
      <dsp:txXfrm>
        <a:off x="564881" y="728698"/>
        <a:ext cx="1990660" cy="959344"/>
      </dsp:txXfrm>
    </dsp:sp>
    <dsp:sp modelId="{28BED46A-BDD4-C845-BC06-140A373A730A}">
      <dsp:nvSpPr>
        <dsp:cNvPr id="0" name=""/>
        <dsp:cNvSpPr/>
      </dsp:nvSpPr>
      <dsp:spPr>
        <a:xfrm>
          <a:off x="1722609" y="2419204"/>
          <a:ext cx="831204" cy="831204"/>
        </a:xfrm>
        <a:prstGeom prst="ellipse">
          <a:avLst/>
        </a:prstGeom>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49B92-CE3D-4340-BE5A-3A0A702C32E2}">
      <dsp:nvSpPr>
        <dsp:cNvPr id="0" name=""/>
        <dsp:cNvSpPr/>
      </dsp:nvSpPr>
      <dsp:spPr>
        <a:xfrm rot="17700000">
          <a:off x="738162" y="3576109"/>
          <a:ext cx="1722015" cy="8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Conversation</a:t>
          </a:r>
        </a:p>
      </dsp:txBody>
      <dsp:txXfrm>
        <a:off x="738162" y="3576109"/>
        <a:ext cx="1722015" cy="830291"/>
      </dsp:txXfrm>
    </dsp:sp>
    <dsp:sp modelId="{7822FABC-B2E6-684B-9598-91CEE37AF258}">
      <dsp:nvSpPr>
        <dsp:cNvPr id="0" name=""/>
        <dsp:cNvSpPr/>
      </dsp:nvSpPr>
      <dsp:spPr>
        <a:xfrm rot="17700000">
          <a:off x="1816246" y="1263212"/>
          <a:ext cx="1722015" cy="830291"/>
        </a:xfrm>
        <a:prstGeom prst="rect">
          <a:avLst/>
        </a:prstGeom>
        <a:noFill/>
        <a:ln>
          <a:noFill/>
        </a:ln>
        <a:effectLst/>
      </dsp:spPr>
      <dsp:style>
        <a:lnRef idx="0">
          <a:scrgbClr r="0" g="0" b="0"/>
        </a:lnRef>
        <a:fillRef idx="0">
          <a:scrgbClr r="0" g="0" b="0"/>
        </a:fillRef>
        <a:effectRef idx="0">
          <a:scrgbClr r="0" g="0" b="0"/>
        </a:effectRef>
        <a:fontRef idx="minor"/>
      </dsp:style>
    </dsp:sp>
    <dsp:sp modelId="{D871A6CC-8600-FE41-A31A-E9A480A2EFC4}">
      <dsp:nvSpPr>
        <dsp:cNvPr id="0" name=""/>
        <dsp:cNvSpPr/>
      </dsp:nvSpPr>
      <dsp:spPr>
        <a:xfrm>
          <a:off x="2674305" y="2419204"/>
          <a:ext cx="831204" cy="831204"/>
        </a:xfrm>
        <a:prstGeom prst="ellipse">
          <a:avLst/>
        </a:prstGeom>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A9F70-0EA8-F049-A2AA-5856378A6950}">
      <dsp:nvSpPr>
        <dsp:cNvPr id="0" name=""/>
        <dsp:cNvSpPr/>
      </dsp:nvSpPr>
      <dsp:spPr>
        <a:xfrm rot="17700000">
          <a:off x="1689858" y="3576109"/>
          <a:ext cx="1722015" cy="8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Conversation</a:t>
          </a:r>
        </a:p>
      </dsp:txBody>
      <dsp:txXfrm>
        <a:off x="1689858" y="3576109"/>
        <a:ext cx="1722015" cy="830291"/>
      </dsp:txXfrm>
    </dsp:sp>
    <dsp:sp modelId="{98234CDF-EFC3-CF40-9CE1-34FA33B5CA3D}">
      <dsp:nvSpPr>
        <dsp:cNvPr id="0" name=""/>
        <dsp:cNvSpPr/>
      </dsp:nvSpPr>
      <dsp:spPr>
        <a:xfrm rot="17700000">
          <a:off x="2767942" y="1263212"/>
          <a:ext cx="1722015" cy="830291"/>
        </a:xfrm>
        <a:prstGeom prst="rect">
          <a:avLst/>
        </a:prstGeom>
        <a:noFill/>
        <a:ln>
          <a:noFill/>
        </a:ln>
        <a:effectLst/>
      </dsp:spPr>
      <dsp:style>
        <a:lnRef idx="0">
          <a:scrgbClr r="0" g="0" b="0"/>
        </a:lnRef>
        <a:fillRef idx="0">
          <a:scrgbClr r="0" g="0" b="0"/>
        </a:fillRef>
        <a:effectRef idx="0">
          <a:scrgbClr r="0" g="0" b="0"/>
        </a:effectRef>
        <a:fontRef idx="minor"/>
      </dsp:style>
    </dsp:sp>
    <dsp:sp modelId="{51D7D13C-9755-9F4D-8065-902F958BDD65}">
      <dsp:nvSpPr>
        <dsp:cNvPr id="0" name=""/>
        <dsp:cNvSpPr/>
      </dsp:nvSpPr>
      <dsp:spPr>
        <a:xfrm>
          <a:off x="3626001" y="2419204"/>
          <a:ext cx="831204" cy="831204"/>
        </a:xfrm>
        <a:prstGeom prst="ellipse">
          <a:avLst/>
        </a:prstGeom>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A6FA5-BF82-BB4C-9219-B5ADF220BF4F}">
      <dsp:nvSpPr>
        <dsp:cNvPr id="0" name=""/>
        <dsp:cNvSpPr/>
      </dsp:nvSpPr>
      <dsp:spPr>
        <a:xfrm rot="17700000">
          <a:off x="2641554" y="3576109"/>
          <a:ext cx="1722015" cy="8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Conversation</a:t>
          </a:r>
        </a:p>
      </dsp:txBody>
      <dsp:txXfrm>
        <a:off x="2641554" y="3576109"/>
        <a:ext cx="1722015" cy="830291"/>
      </dsp:txXfrm>
    </dsp:sp>
    <dsp:sp modelId="{B906580B-E4DC-F44D-B9D5-F945768B48C7}">
      <dsp:nvSpPr>
        <dsp:cNvPr id="0" name=""/>
        <dsp:cNvSpPr/>
      </dsp:nvSpPr>
      <dsp:spPr>
        <a:xfrm rot="17700000">
          <a:off x="3719637" y="1263212"/>
          <a:ext cx="1722015" cy="830291"/>
        </a:xfrm>
        <a:prstGeom prst="rect">
          <a:avLst/>
        </a:prstGeom>
        <a:noFill/>
        <a:ln>
          <a:noFill/>
        </a:ln>
        <a:effectLst/>
      </dsp:spPr>
      <dsp:style>
        <a:lnRef idx="0">
          <a:scrgbClr r="0" g="0" b="0"/>
        </a:lnRef>
        <a:fillRef idx="0">
          <a:scrgbClr r="0" g="0" b="0"/>
        </a:fillRef>
        <a:effectRef idx="0">
          <a:scrgbClr r="0" g="0" b="0"/>
        </a:effectRef>
        <a:fontRef idx="minor"/>
      </dsp:style>
    </dsp:sp>
    <dsp:sp modelId="{2F4F3076-188A-5545-96E2-051FB461F7AB}">
      <dsp:nvSpPr>
        <dsp:cNvPr id="0" name=""/>
        <dsp:cNvSpPr/>
      </dsp:nvSpPr>
      <dsp:spPr>
        <a:xfrm>
          <a:off x="4577825" y="2034129"/>
          <a:ext cx="1601354" cy="160135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DFEF5-D11F-1144-83F7-17EBA169427D}">
      <dsp:nvSpPr>
        <dsp:cNvPr id="0" name=""/>
        <dsp:cNvSpPr/>
      </dsp:nvSpPr>
      <dsp:spPr>
        <a:xfrm rot="17700000">
          <a:off x="5142070" y="728698"/>
          <a:ext cx="1990660" cy="95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Counseling</a:t>
          </a:r>
        </a:p>
      </dsp:txBody>
      <dsp:txXfrm>
        <a:off x="5142070" y="728698"/>
        <a:ext cx="1990660" cy="959344"/>
      </dsp:txXfrm>
    </dsp:sp>
    <dsp:sp modelId="{947B78AB-B42A-FB4F-BC30-907A6FA61E54}">
      <dsp:nvSpPr>
        <dsp:cNvPr id="0" name=""/>
        <dsp:cNvSpPr/>
      </dsp:nvSpPr>
      <dsp:spPr>
        <a:xfrm>
          <a:off x="6299799" y="2419204"/>
          <a:ext cx="831204" cy="831204"/>
        </a:xfrm>
        <a:prstGeom prst="ellipse">
          <a:avLst/>
        </a:prstGeom>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8A2D5-7091-3A44-BC16-1192A96E1EA5}">
      <dsp:nvSpPr>
        <dsp:cNvPr id="0" name=""/>
        <dsp:cNvSpPr/>
      </dsp:nvSpPr>
      <dsp:spPr>
        <a:xfrm rot="17700000">
          <a:off x="5315351" y="3576109"/>
          <a:ext cx="1722015" cy="8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Conversation</a:t>
          </a:r>
        </a:p>
      </dsp:txBody>
      <dsp:txXfrm>
        <a:off x="5315351" y="3576109"/>
        <a:ext cx="1722015" cy="830291"/>
      </dsp:txXfrm>
    </dsp:sp>
    <dsp:sp modelId="{D9CED6B6-5078-284A-82B0-4F18D8E01672}">
      <dsp:nvSpPr>
        <dsp:cNvPr id="0" name=""/>
        <dsp:cNvSpPr/>
      </dsp:nvSpPr>
      <dsp:spPr>
        <a:xfrm rot="17700000">
          <a:off x="6393435" y="1263212"/>
          <a:ext cx="1722015" cy="830291"/>
        </a:xfrm>
        <a:prstGeom prst="rect">
          <a:avLst/>
        </a:prstGeom>
        <a:noFill/>
        <a:ln>
          <a:noFill/>
        </a:ln>
        <a:effectLst/>
      </dsp:spPr>
      <dsp:style>
        <a:lnRef idx="0">
          <a:scrgbClr r="0" g="0" b="0"/>
        </a:lnRef>
        <a:fillRef idx="0">
          <a:scrgbClr r="0" g="0" b="0"/>
        </a:fillRef>
        <a:effectRef idx="0">
          <a:scrgbClr r="0" g="0" b="0"/>
        </a:effectRef>
        <a:fontRef idx="minor"/>
      </dsp:style>
    </dsp:sp>
    <dsp:sp modelId="{305035C3-757E-A543-8A71-A64A4EC87FC5}">
      <dsp:nvSpPr>
        <dsp:cNvPr id="0" name=""/>
        <dsp:cNvSpPr/>
      </dsp:nvSpPr>
      <dsp:spPr>
        <a:xfrm>
          <a:off x="7251494" y="2419204"/>
          <a:ext cx="831204" cy="831204"/>
        </a:xfrm>
        <a:prstGeom prst="ellipse">
          <a:avLst/>
        </a:prstGeom>
        <a:blipFill dpi="0" rotWithShape="0">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87BBD-B407-B344-82AD-CBECA5DD81E6}">
      <dsp:nvSpPr>
        <dsp:cNvPr id="0" name=""/>
        <dsp:cNvSpPr/>
      </dsp:nvSpPr>
      <dsp:spPr>
        <a:xfrm rot="17700000">
          <a:off x="6267047" y="3576109"/>
          <a:ext cx="1722015" cy="8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r>
            <a:rPr lang="en-US" sz="2100" kern="1200" dirty="0"/>
            <a:t>Conversation</a:t>
          </a:r>
        </a:p>
      </dsp:txBody>
      <dsp:txXfrm>
        <a:off x="6267047" y="3576109"/>
        <a:ext cx="1722015" cy="830291"/>
      </dsp:txXfrm>
    </dsp:sp>
    <dsp:sp modelId="{4BDDEABC-9197-8E40-BB60-7E156FBDC008}">
      <dsp:nvSpPr>
        <dsp:cNvPr id="0" name=""/>
        <dsp:cNvSpPr/>
      </dsp:nvSpPr>
      <dsp:spPr>
        <a:xfrm rot="17700000">
          <a:off x="7345131" y="1263212"/>
          <a:ext cx="1722015" cy="830291"/>
        </a:xfrm>
        <a:prstGeom prst="rect">
          <a:avLst/>
        </a:prstGeom>
        <a:noFill/>
        <a:ln>
          <a:noFill/>
        </a:ln>
        <a:effectLst/>
      </dsp:spPr>
      <dsp:style>
        <a:lnRef idx="0">
          <a:scrgbClr r="0" g="0" b="0"/>
        </a:lnRef>
        <a:fillRef idx="0">
          <a:scrgbClr r="0" g="0" b="0"/>
        </a:fillRef>
        <a:effectRef idx="0">
          <a:scrgbClr r="0" g="0" b="0"/>
        </a:effectRef>
        <a:fontRef idx="minor"/>
      </dsp:style>
    </dsp:sp>
    <dsp:sp modelId="{026E52F2-4FB5-D34D-A445-2895E10136DF}">
      <dsp:nvSpPr>
        <dsp:cNvPr id="0" name=""/>
        <dsp:cNvSpPr/>
      </dsp:nvSpPr>
      <dsp:spPr>
        <a:xfrm>
          <a:off x="8183702" y="2034129"/>
          <a:ext cx="1601354" cy="160135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2DD49-A7FC-064C-8B93-35D64F691EFF}">
      <dsp:nvSpPr>
        <dsp:cNvPr id="0" name=""/>
        <dsp:cNvSpPr/>
      </dsp:nvSpPr>
      <dsp:spPr>
        <a:xfrm rot="17700000">
          <a:off x="8767563" y="728698"/>
          <a:ext cx="1990660" cy="95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Counseling</a:t>
          </a:r>
        </a:p>
      </dsp:txBody>
      <dsp:txXfrm>
        <a:off x="8767563" y="728698"/>
        <a:ext cx="1990660" cy="95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3DC7-8D51-4132-BBBE-97BBFD5CDE92}">
      <dsp:nvSpPr>
        <dsp:cNvPr id="0" name=""/>
        <dsp:cNvSpPr/>
      </dsp:nvSpPr>
      <dsp:spPr>
        <a:xfrm>
          <a:off x="616949" y="256422"/>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8BAC4-5A18-40C7-86D9-A5E225326036}">
      <dsp:nvSpPr>
        <dsp:cNvPr id="0" name=""/>
        <dsp:cNvSpPr/>
      </dsp:nvSpPr>
      <dsp:spPr>
        <a:xfrm>
          <a:off x="1004512" y="643984"/>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8DAC71-CB7B-456A-B348-F60EEE796D6C}">
      <dsp:nvSpPr>
        <dsp:cNvPr id="0" name=""/>
        <dsp:cNvSpPr/>
      </dsp:nvSpPr>
      <dsp:spPr>
        <a:xfrm>
          <a:off x="35606"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Shows respect, Builds trust</a:t>
          </a:r>
        </a:p>
      </dsp:txBody>
      <dsp:txXfrm>
        <a:off x="35606" y="2641422"/>
        <a:ext cx="2981250" cy="720000"/>
      </dsp:txXfrm>
    </dsp:sp>
    <dsp:sp modelId="{07FEA02D-1D48-4D3D-BAD1-368C8BADF7C1}">
      <dsp:nvSpPr>
        <dsp:cNvPr id="0" name=""/>
        <dsp:cNvSpPr/>
      </dsp:nvSpPr>
      <dsp:spPr>
        <a:xfrm>
          <a:off x="4119918" y="256422"/>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B043E-4AAF-47FC-B72A-D48237D3033C}">
      <dsp:nvSpPr>
        <dsp:cNvPr id="0" name=""/>
        <dsp:cNvSpPr/>
      </dsp:nvSpPr>
      <dsp:spPr>
        <a:xfrm>
          <a:off x="4507481" y="643984"/>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B8EE8A-75B8-4186-9D19-0C76615DC600}">
      <dsp:nvSpPr>
        <dsp:cNvPr id="0" name=""/>
        <dsp:cNvSpPr/>
      </dsp:nvSpPr>
      <dsp:spPr>
        <a:xfrm>
          <a:off x="3538574"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Helps you to understand the person’s meaning</a:t>
          </a:r>
        </a:p>
      </dsp:txBody>
      <dsp:txXfrm>
        <a:off x="3538574" y="2641422"/>
        <a:ext cx="2981250" cy="720000"/>
      </dsp:txXfrm>
    </dsp:sp>
    <dsp:sp modelId="{10B63697-69DE-4BBB-BCB2-3AA8EB8566D3}">
      <dsp:nvSpPr>
        <dsp:cNvPr id="0" name=""/>
        <dsp:cNvSpPr/>
      </dsp:nvSpPr>
      <dsp:spPr>
        <a:xfrm>
          <a:off x="7622887" y="256422"/>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004E8-C629-420B-9710-F2EEB5FAD69A}">
      <dsp:nvSpPr>
        <dsp:cNvPr id="0" name=""/>
        <dsp:cNvSpPr/>
      </dsp:nvSpPr>
      <dsp:spPr>
        <a:xfrm>
          <a:off x="8010450" y="643984"/>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750154-DFA6-4B82-BD9D-9D25DF293244}">
      <dsp:nvSpPr>
        <dsp:cNvPr id="0" name=""/>
        <dsp:cNvSpPr/>
      </dsp:nvSpPr>
      <dsp:spPr>
        <a:xfrm>
          <a:off x="7041543"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Helps the person to See how their words are being interpreted</a:t>
          </a:r>
        </a:p>
      </dsp:txBody>
      <dsp:txXfrm>
        <a:off x="7041543" y="2641422"/>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329D1-D54A-4945-81CC-F2BA2C399CB8}" type="datetimeFigureOut">
              <a:rPr lang="en-US" smtClean="0"/>
              <a:t>7/15/24</a:t>
            </a:fld>
            <a:endParaRPr lang="en-US"/>
          </a:p>
        </p:txBody>
      </p:sp>
      <p:sp>
        <p:nvSpPr>
          <p:cNvPr id="4" name="Slide Image Placeholder 3"/>
          <p:cNvSpPr>
            <a:spLocks noGrp="1" noRot="1" noChangeAspect="1"/>
          </p:cNvSpPr>
          <p:nvPr>
            <p:ph type="sldImg" idx="2"/>
          </p:nvPr>
        </p:nvSpPr>
        <p:spPr>
          <a:xfrm>
            <a:off x="685800" y="4587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709173"/>
            <a:ext cx="5486400" cy="482150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59A8D-7339-7A4C-9E8B-5ACB5C448041}" type="slidenum">
              <a:rPr lang="en-US" smtClean="0"/>
              <a:t>‹#›</a:t>
            </a:fld>
            <a:endParaRPr lang="en-US"/>
          </a:p>
        </p:txBody>
      </p:sp>
    </p:spTree>
    <p:extLst>
      <p:ext uri="{BB962C8B-B14F-4D97-AF65-F5344CB8AC3E}">
        <p14:creationId xmlns:p14="http://schemas.microsoft.com/office/powerpoint/2010/main" val="344814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kern="1200" dirty="0">
                <a:solidFill>
                  <a:schemeClr val="tx1"/>
                </a:solidFill>
                <a:effectLst/>
              </a:rPr>
              <a:t>Module 3: Instructions for Trainers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effectLst/>
              </a:rPr>
              <a:t>The main topic of this module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Arial" panose="020B0604020202020204" pitchFamily="34" charset="0"/>
                <a:cs typeface="Arial" panose="020B0604020202020204" pitchFamily="34" charset="0"/>
              </a:rPr>
              <a:t>This module covers the use of reflections and summaries to facilitate conversations.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effectLst/>
              </a:rPr>
              <a:t>What you want people to be able to do at the end</a:t>
            </a:r>
          </a:p>
          <a:p>
            <a:pPr marL="628650" lvl="1"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Distinguish reflections from other types of listening responses</a:t>
            </a:r>
          </a:p>
          <a:p>
            <a:pPr marL="628650" lvl="1"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Correctly respond to statements to demonstrate different types of reflections</a:t>
            </a:r>
          </a:p>
          <a:p>
            <a:pPr marL="628650" lvl="1"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Demonstrate in a brief interview the ability to generate more reflections than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Needed material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Distribute copies of the PowerPoint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 tips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you read and are familiar with the material.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Present material slowly. Give people time to absorb and ask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Model what you are training. When you introduce a skill, give an example of that skill, or better yet demonstrate that skill.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primarily open questions to elicit people’s ideas about the material. This eliciting process is an important part of discovery.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to reflect back what people are saying. This repetition is important in learning.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Ideally, the trainer should talk less than half the time. If you are the only one talking, people are probably not learning very much.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chemeClr val="tx1"/>
                </a:solidFill>
                <a:effectLst/>
                <a:latin typeface="Arial" panose="020B0604020202020204" pitchFamily="34" charset="0"/>
                <a:ea typeface="+mn-ea"/>
                <a:cs typeface="Arial" panose="020B0604020202020204" pitchFamily="34" charset="0"/>
              </a:rPr>
              <a:t>TLaL</a:t>
            </a:r>
            <a:r>
              <a:rPr lang="en-US" sz="1400" kern="1200" dirty="0">
                <a:solidFill>
                  <a:schemeClr val="tx1"/>
                </a:solidFill>
                <a:effectLst/>
                <a:latin typeface="Arial" panose="020B0604020202020204" pitchFamily="34" charset="0"/>
                <a:ea typeface="+mn-ea"/>
                <a:cs typeface="Arial" panose="020B0604020202020204" pitchFamily="34" charset="0"/>
              </a:rPr>
              <a:t> is a skills-based training. It’s very important that people are seeing you demonstrate the skills, have the opportunity to practice those skills, and are able to debrief on the experience.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87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Reflections are frequently used in areas that tend to have difficult conversations (e.g., business, crisis, parenting).</a:t>
            </a:r>
          </a:p>
          <a:p>
            <a:pPr marL="171450" indent="-171450">
              <a:buFont typeface="Arial" panose="020B0604020202020204" pitchFamily="34" charset="0"/>
              <a:buChar char="•"/>
            </a:pPr>
            <a:r>
              <a:rPr lang="en-US" b="1" dirty="0">
                <a:solidFill>
                  <a:schemeClr val="tx1"/>
                </a:solidFill>
              </a:rPr>
              <a:t>Read each of the quotes.</a:t>
            </a:r>
          </a:p>
          <a:p>
            <a:pPr marL="171450" indent="-171450">
              <a:buFont typeface="Arial" panose="020B0604020202020204" pitchFamily="34" charset="0"/>
              <a:buChar char="•"/>
            </a:pPr>
            <a:r>
              <a:rPr lang="en-US" b="1" dirty="0">
                <a:solidFill>
                  <a:schemeClr val="tx1"/>
                </a:solidFill>
              </a:rPr>
              <a:t>Ask: </a:t>
            </a:r>
            <a:r>
              <a:rPr lang="en-US" b="1" i="1" dirty="0">
                <a:solidFill>
                  <a:schemeClr val="tx1"/>
                </a:solidFill>
              </a:rPr>
              <a:t>Why do you think reflections are used so frequently in situations that might involve difficult conversations? </a:t>
            </a:r>
            <a:r>
              <a:rPr lang="en-US" b="0" i="0" dirty="0">
                <a:solidFill>
                  <a:schemeClr val="tx1"/>
                </a:solidFill>
              </a:rPr>
              <a:t>Answers might include:</a:t>
            </a:r>
          </a:p>
          <a:p>
            <a:pPr marL="628650" lvl="1" indent="-171450">
              <a:buFont typeface="Arial" panose="020B0604020202020204" pitchFamily="34" charset="0"/>
              <a:buChar char="•"/>
            </a:pPr>
            <a:r>
              <a:rPr lang="en-US" b="0" i="0" dirty="0">
                <a:solidFill>
                  <a:schemeClr val="tx1"/>
                </a:solidFill>
              </a:rPr>
              <a:t>They show that you’re taking time to understand the person (conveys respect)</a:t>
            </a:r>
          </a:p>
          <a:p>
            <a:pPr marL="628650" lvl="1" indent="-171450">
              <a:buFont typeface="Arial" panose="020B0604020202020204" pitchFamily="34" charset="0"/>
              <a:buChar char="•"/>
            </a:pPr>
            <a:r>
              <a:rPr lang="en-US" b="0" i="0" dirty="0">
                <a:solidFill>
                  <a:schemeClr val="tx1"/>
                </a:solidFill>
              </a:rPr>
              <a:t>People need to see that the other person really understands their point (not just saying “I understand”)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rPr>
              <a:t>People might just need to talk it out (say how happy/sad/frustrated they are)</a:t>
            </a:r>
            <a:r>
              <a:rPr lang="en-US" sz="1200" b="1" i="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t>Reflect what people are saying.</a:t>
            </a:r>
            <a:endParaRPr lang="en-US" sz="1200" b="1" i="1" dirty="0"/>
          </a:p>
          <a:p>
            <a:pPr marL="628650" lvl="1" indent="-171450">
              <a:buFont typeface="Arial" panose="020B0604020202020204" pitchFamily="34" charset="0"/>
              <a:buChar char="•"/>
            </a:pPr>
            <a:endParaRPr lang="en-US" b="0" i="0" dirty="0">
              <a:solidFill>
                <a:schemeClr val="tx1"/>
              </a:solidFill>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10</a:t>
            </a:fld>
            <a:endParaRPr lang="en-US"/>
          </a:p>
        </p:txBody>
      </p:sp>
    </p:spTree>
    <p:extLst>
      <p:ext uri="{BB962C8B-B14F-4D97-AF65-F5344CB8AC3E}">
        <p14:creationId xmlns:p14="http://schemas.microsoft.com/office/powerpoint/2010/main" val="83105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slide shows three different ways reflections can be useful. </a:t>
            </a:r>
          </a:p>
          <a:p>
            <a:pPr marL="742950" lvl="1" indent="-285750">
              <a:buFont typeface="Arial" panose="020B0604020202020204" pitchFamily="34" charset="0"/>
              <a:buChar char="•"/>
            </a:pPr>
            <a:r>
              <a:rPr lang="en-US" sz="1400" i="0" dirty="0">
                <a:latin typeface="Arial" panose="020B0604020202020204" pitchFamily="34" charset="0"/>
                <a:cs typeface="Arial" panose="020B0604020202020204" pitchFamily="34" charset="0"/>
              </a:rPr>
              <a:t>Shows respect (Demonstrates you care enough to listen).</a:t>
            </a:r>
          </a:p>
          <a:p>
            <a:pPr marL="742950" lvl="1" indent="-285750">
              <a:buFont typeface="Arial" panose="020B0604020202020204" pitchFamily="34" charset="0"/>
              <a:buChar char="•"/>
            </a:pPr>
            <a:r>
              <a:rPr lang="en-US" sz="1400" i="0" dirty="0">
                <a:latin typeface="Arial" panose="020B0604020202020204" pitchFamily="34" charset="0"/>
                <a:cs typeface="Arial" panose="020B0604020202020204" pitchFamily="34" charset="0"/>
              </a:rPr>
              <a:t>Helps you understand the person’s meaning (The person can tell you whether you’re understanding them correctly).</a:t>
            </a:r>
          </a:p>
          <a:p>
            <a:pPr marL="742950" lvl="1" indent="-285750">
              <a:buFont typeface="Arial" panose="020B0604020202020204" pitchFamily="34" charset="0"/>
              <a:buChar char="•"/>
            </a:pPr>
            <a:r>
              <a:rPr lang="en-US" sz="1400" i="0" dirty="0">
                <a:latin typeface="Arial" panose="020B0604020202020204" pitchFamily="34" charset="0"/>
                <a:cs typeface="Arial" panose="020B0604020202020204" pitchFamily="34" charset="0"/>
              </a:rPr>
              <a:t>Helps the person to see how their words are being interpreted (They might be sounding “angry” when they’re more “worried” or “frustrated”). So a reflection like “You sound angry” gives them a chance to correct their words (“Well, I’m not angry. I’m just frustrated.)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81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952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171450" indent="-171450">
              <a:lnSpc>
                <a:spcPct val="90000"/>
              </a:lnSpc>
              <a:buFont typeface="Arial" panose="020B0604020202020204" pitchFamily="34" charset="0"/>
              <a:buChar char="•"/>
            </a:pPr>
            <a:r>
              <a:rPr lang="en-US" sz="1400" dirty="0">
                <a:latin typeface="Arial" charset="0"/>
                <a:cs typeface="Times New Roman" pitchFamily="18" charset="0"/>
              </a:rPr>
              <a:t>When forming basic reflections, it’s okay to start with a reflection ”stem” (What you’re saying is…What I’m hearing is…)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Arial" panose="020B0604020202020204" pitchFamily="34" charset="0"/>
                <a:cs typeface="Arial" panose="020B0604020202020204" pitchFamily="34" charset="0"/>
              </a:rPr>
              <a:t>Ask yourself, what’s the point the person is trying to make?</a:t>
            </a:r>
            <a:endParaRPr lang="en-US" sz="1400" dirty="0">
              <a:latin typeface="Arial" charset="0"/>
              <a:cs typeface="Times New Roman" pitchFamily="18" charset="0"/>
            </a:endParaRPr>
          </a:p>
          <a:p>
            <a:pPr marL="171450" indent="-171450">
              <a:lnSpc>
                <a:spcPct val="90000"/>
              </a:lnSpc>
              <a:buFont typeface="Arial" panose="020B0604020202020204" pitchFamily="34" charset="0"/>
              <a:buChar char="•"/>
            </a:pPr>
            <a:r>
              <a:rPr lang="en-US" sz="1400" dirty="0">
                <a:latin typeface="Arial" charset="0"/>
                <a:cs typeface="Times New Roman" pitchFamily="18" charset="0"/>
              </a:rPr>
              <a:t>Remember that reflections are statements, not questions. If your voice hooks “up” at the end, it’s a question not a reflection. </a:t>
            </a:r>
          </a:p>
          <a:p>
            <a:pPr marL="171450" indent="-171450">
              <a:lnSpc>
                <a:spcPct val="90000"/>
              </a:lnSpc>
              <a:buFont typeface="Arial" panose="020B0604020202020204" pitchFamily="34" charset="0"/>
              <a:buChar char="•"/>
            </a:pPr>
            <a:r>
              <a:rPr lang="en-US" sz="1400" b="1" dirty="0">
                <a:latin typeface="Arial" charset="0"/>
                <a:cs typeface="Times New Roman" pitchFamily="18" charset="0"/>
              </a:rPr>
              <a:t>Give an example. Say each of these phrases two different ways. Once as a question (voice goes </a:t>
            </a:r>
            <a:r>
              <a:rPr lang="en-US" sz="1400" b="1" u="sng" dirty="0">
                <a:latin typeface="Arial" charset="0"/>
                <a:cs typeface="Times New Roman" pitchFamily="18" charset="0"/>
              </a:rPr>
              <a:t>up</a:t>
            </a:r>
            <a:r>
              <a:rPr lang="en-US" sz="1400" b="1" dirty="0">
                <a:latin typeface="Arial" charset="0"/>
                <a:cs typeface="Times New Roman" pitchFamily="18" charset="0"/>
              </a:rPr>
              <a:t> on last syllable) and once as a statement (voice goes </a:t>
            </a:r>
            <a:r>
              <a:rPr lang="en-US" sz="1400" b="1" u="sng" dirty="0">
                <a:latin typeface="Arial" charset="0"/>
                <a:cs typeface="Times New Roman" pitchFamily="18" charset="0"/>
              </a:rPr>
              <a:t>down</a:t>
            </a:r>
            <a:r>
              <a:rPr lang="en-US" sz="1400" b="1" dirty="0">
                <a:latin typeface="Arial" charset="0"/>
                <a:cs typeface="Times New Roman" pitchFamily="18" charset="0"/>
              </a:rPr>
              <a:t> on last syllable):</a:t>
            </a:r>
          </a:p>
          <a:p>
            <a:pPr marL="628650" lvl="1" indent="-171450">
              <a:lnSpc>
                <a:spcPct val="90000"/>
              </a:lnSpc>
              <a:buFont typeface="Arial" panose="020B0604020202020204" pitchFamily="34" charset="0"/>
              <a:buChar char="•"/>
            </a:pPr>
            <a:r>
              <a:rPr lang="en-US" sz="1400" b="1" dirty="0">
                <a:latin typeface="Arial" charset="0"/>
                <a:cs typeface="Times New Roman" pitchFamily="18" charset="0"/>
              </a:rPr>
              <a:t>“You like the Army?” vs. “You like the Army.”</a:t>
            </a:r>
          </a:p>
          <a:p>
            <a:pPr marL="628650" lvl="1" indent="-171450">
              <a:lnSpc>
                <a:spcPct val="90000"/>
              </a:lnSpc>
              <a:buFont typeface="Arial" panose="020B0604020202020204" pitchFamily="34" charset="0"/>
              <a:buChar char="•"/>
            </a:pPr>
            <a:r>
              <a:rPr lang="en-US" sz="1400" b="1" dirty="0">
                <a:latin typeface="Arial" charset="0"/>
                <a:cs typeface="Times New Roman" pitchFamily="18" charset="0"/>
              </a:rPr>
              <a:t>“You found this pretty easy?” vs. “You found this pretty easy.”</a:t>
            </a:r>
          </a:p>
          <a:p>
            <a:pPr marL="628650" lvl="1" indent="-171450">
              <a:lnSpc>
                <a:spcPct val="90000"/>
              </a:lnSpc>
              <a:buFont typeface="Arial" panose="020B0604020202020204" pitchFamily="34" charset="0"/>
              <a:buChar char="•"/>
            </a:pPr>
            <a:r>
              <a:rPr lang="en-US" sz="1400" b="1" dirty="0">
                <a:latin typeface="Arial" charset="0"/>
                <a:cs typeface="Times New Roman" pitchFamily="18" charset="0"/>
              </a:rPr>
              <a:t>”This seems like a waste of time?” vs. “This seems like a waste of time.”</a:t>
            </a:r>
          </a:p>
          <a:p>
            <a:pPr marL="171450" lvl="0" indent="-171450">
              <a:lnSpc>
                <a:spcPct val="90000"/>
              </a:lnSpc>
              <a:buFont typeface="Arial" panose="020B0604020202020204" pitchFamily="34" charset="0"/>
              <a:buChar char="•"/>
            </a:pPr>
            <a:r>
              <a:rPr lang="en-US" sz="1400" b="1" dirty="0">
                <a:latin typeface="Arial" charset="0"/>
                <a:cs typeface="Times New Roman" pitchFamily="18" charset="0"/>
              </a:rPr>
              <a:t>Ask: </a:t>
            </a:r>
            <a:r>
              <a:rPr lang="en-US" sz="1400" b="1" i="1" dirty="0">
                <a:latin typeface="Arial" charset="0"/>
                <a:cs typeface="Times New Roman" pitchFamily="18" charset="0"/>
              </a:rPr>
              <a:t>How did those sentences sound different to you?</a:t>
            </a:r>
          </a:p>
          <a:p>
            <a:pPr marL="171450" lvl="0" indent="-171450">
              <a:lnSpc>
                <a:spcPct val="90000"/>
              </a:lnSpc>
              <a:buFont typeface="Arial" panose="020B0604020202020204" pitchFamily="34" charset="0"/>
              <a:buChar char="•"/>
            </a:pPr>
            <a:r>
              <a:rPr lang="en-US" sz="1400" b="0" dirty="0">
                <a:latin typeface="Arial" charset="0"/>
                <a:cs typeface="Times New Roman" pitchFamily="18" charset="0"/>
              </a:rPr>
              <a:t>If your voice goes up at the end, people are more likely to see it as a question (and might just answer “yes” or ”no” instead of elaborating).</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b="1" i="0" dirty="0"/>
              <a:t>Reflect what people are saying.</a:t>
            </a:r>
            <a:endParaRPr lang="en-US" sz="1400" b="1" i="1" dirty="0"/>
          </a:p>
          <a:p>
            <a:pPr marL="171450" lvl="0" indent="-171450">
              <a:lnSpc>
                <a:spcPct val="90000"/>
              </a:lnSpc>
              <a:buFont typeface="Arial" panose="020B0604020202020204" pitchFamily="34" charset="0"/>
              <a:buChar char="•"/>
            </a:pPr>
            <a:endParaRPr lang="en-US" sz="1400" b="0" dirty="0">
              <a:latin typeface="Arial" charset="0"/>
              <a:cs typeface="Times New Roman" pitchFamily="18" charset="0"/>
            </a:endParaRPr>
          </a:p>
        </p:txBody>
      </p:sp>
    </p:spTree>
    <p:extLst>
      <p:ext uri="{BB962C8B-B14F-4D97-AF65-F5344CB8AC3E}">
        <p14:creationId xmlns:p14="http://schemas.microsoft.com/office/powerpoint/2010/main" val="309061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kern="1200" dirty="0">
                <a:solidFill>
                  <a:schemeClr val="tx1"/>
                </a:solidFill>
                <a:effectLst/>
                <a:latin typeface="Arial" panose="020B0604020202020204" pitchFamily="34" charset="0"/>
                <a:cs typeface="Arial" panose="020B0604020202020204" pitchFamily="34" charset="0"/>
              </a:rPr>
              <a:t>Ask: </a:t>
            </a:r>
            <a:r>
              <a:rPr lang="en-US" sz="1400" b="1" i="1" kern="1200" dirty="0">
                <a:solidFill>
                  <a:schemeClr val="tx1"/>
                </a:solidFill>
                <a:effectLst/>
                <a:latin typeface="Arial" panose="020B0604020202020204" pitchFamily="34" charset="0"/>
                <a:cs typeface="Arial" panose="020B0604020202020204" pitchFamily="34" charset="0"/>
              </a:rPr>
              <a:t>If a Soldier said this, how could you restate it back to let him/her know you are listening?</a:t>
            </a:r>
            <a:r>
              <a:rPr lang="en-US" sz="1400" b="0" i="1" kern="120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Answers might include:</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Sounds like you’re concerned about how the new baby is going to affect your finances.</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That’s a really tough spot to be in.</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You’re not sure what to do here. </a:t>
            </a:r>
            <a:endParaRPr lang="en-US" sz="1400" b="1" i="1"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A reflection might restate the person’s words, meaning, or emotion. </a:t>
            </a: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Ask yourself, what’s the point the person is trying to make?</a:t>
            </a: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13</a:t>
            </a:fld>
            <a:endParaRPr lang="en-US"/>
          </a:p>
        </p:txBody>
      </p:sp>
    </p:spTree>
    <p:extLst>
      <p:ext uri="{BB962C8B-B14F-4D97-AF65-F5344CB8AC3E}">
        <p14:creationId xmlns:p14="http://schemas.microsoft.com/office/powerpoint/2010/main" val="146443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kern="1200" dirty="0">
                <a:solidFill>
                  <a:schemeClr val="tx1"/>
                </a:solidFill>
                <a:effectLst/>
                <a:latin typeface="Arial" panose="020B0604020202020204" pitchFamily="34" charset="0"/>
                <a:cs typeface="Arial" panose="020B0604020202020204" pitchFamily="34" charset="0"/>
              </a:rPr>
              <a:t>Ask: </a:t>
            </a:r>
            <a:r>
              <a:rPr lang="en-US" sz="1400" b="1" i="1" kern="1200" dirty="0">
                <a:solidFill>
                  <a:schemeClr val="tx1"/>
                </a:solidFill>
                <a:effectLst/>
                <a:latin typeface="Arial" panose="020B0604020202020204" pitchFamily="34" charset="0"/>
                <a:cs typeface="Arial" panose="020B0604020202020204" pitchFamily="34" charset="0"/>
              </a:rPr>
              <a:t>If a Soldier said this, how could you restate it back to let him/her know you are listening? </a:t>
            </a:r>
            <a:r>
              <a:rPr lang="en-US" sz="1400" b="0" i="0" kern="1200" dirty="0">
                <a:solidFill>
                  <a:schemeClr val="tx1"/>
                </a:solidFill>
                <a:effectLst/>
                <a:latin typeface="Arial" panose="020B0604020202020204" pitchFamily="34" charset="0"/>
                <a:cs typeface="Arial" panose="020B0604020202020204" pitchFamily="34" charset="0"/>
              </a:rPr>
              <a:t>Answers might include:</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Sounds like you’re happy with the neighborhood. It’s one less thing to worry about</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Sounds like things are going well. </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That must be a real load off.</a:t>
            </a:r>
            <a:endParaRPr lang="en-US" sz="1400" b="1" i="1"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A reflection might restate the person’s words, meaning, or emotion. </a:t>
            </a: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Ask yourself, what’s the point the person is trying to make?</a:t>
            </a: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14</a:t>
            </a:fld>
            <a:endParaRPr lang="en-US"/>
          </a:p>
        </p:txBody>
      </p:sp>
    </p:spTree>
    <p:extLst>
      <p:ext uri="{BB962C8B-B14F-4D97-AF65-F5344CB8AC3E}">
        <p14:creationId xmlns:p14="http://schemas.microsoft.com/office/powerpoint/2010/main" val="369033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kern="1200" dirty="0">
                <a:solidFill>
                  <a:schemeClr val="tx1"/>
                </a:solidFill>
                <a:effectLst/>
                <a:latin typeface="Arial" panose="020B0604020202020204" pitchFamily="34" charset="0"/>
                <a:cs typeface="Arial" panose="020B0604020202020204" pitchFamily="34" charset="0"/>
              </a:rPr>
              <a:t>Ask: </a:t>
            </a:r>
            <a:r>
              <a:rPr lang="en-US" sz="1400" b="1" i="1" kern="1200" dirty="0">
                <a:solidFill>
                  <a:schemeClr val="tx1"/>
                </a:solidFill>
                <a:effectLst/>
                <a:latin typeface="Arial" panose="020B0604020202020204" pitchFamily="34" charset="0"/>
                <a:cs typeface="Arial" panose="020B0604020202020204" pitchFamily="34" charset="0"/>
              </a:rPr>
              <a:t>If a Soldier said this, how could you restate it back to let him/her know you are listening? </a:t>
            </a:r>
            <a:r>
              <a:rPr lang="en-US" sz="1400" b="0" i="0" kern="1200" dirty="0">
                <a:solidFill>
                  <a:schemeClr val="tx1"/>
                </a:solidFill>
                <a:effectLst/>
                <a:latin typeface="Arial" panose="020B0604020202020204" pitchFamily="34" charset="0"/>
                <a:cs typeface="Arial" panose="020B0604020202020204" pitchFamily="34" charset="0"/>
              </a:rPr>
              <a:t>Answers might include:</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So you’re worried about your future.</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Sounds like you’re wondering what you’ll do after the Army.</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You’re trying to figure out where you want to be long-term.</a:t>
            </a: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A reflection might restate the person’s words, meaning, or emotion. </a:t>
            </a: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Ask yourself, what’s the point the person is trying to make?</a:t>
            </a: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15</a:t>
            </a:fld>
            <a:endParaRPr lang="en-US"/>
          </a:p>
        </p:txBody>
      </p:sp>
    </p:spTree>
    <p:extLst>
      <p:ext uri="{BB962C8B-B14F-4D97-AF65-F5344CB8AC3E}">
        <p14:creationId xmlns:p14="http://schemas.microsoft.com/office/powerpoint/2010/main" val="48518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This slide shows how emotion words can be used to form reflections.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Read each of the boxes.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cs typeface="Arial" panose="020B0604020202020204" pitchFamily="34" charset="0"/>
              </a:rPr>
              <a:t>Return to the previous three quote slides. For each one ask: </a:t>
            </a:r>
            <a:r>
              <a:rPr lang="en-US" sz="1400" b="1" i="1" dirty="0">
                <a:latin typeface="Arial" panose="020B0604020202020204" pitchFamily="34" charset="0"/>
                <a:cs typeface="Arial" panose="020B0604020202020204" pitchFamily="34" charset="0"/>
              </a:rPr>
              <a:t>What emotion is this person feeling? </a:t>
            </a:r>
            <a:r>
              <a:rPr lang="en-US" sz="1400" dirty="0">
                <a:latin typeface="Arial" panose="020B0604020202020204" pitchFamily="34" charset="0"/>
                <a:cs typeface="Arial" panose="020B0604020202020204" pitchFamily="34" charset="0"/>
              </a:rPr>
              <a:t>Examples might include:</a:t>
            </a:r>
            <a:endParaRPr lang="en-US" sz="1400" b="1"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 just found out…” (worried, stressed out, scared)</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”Overall we’re pretty happy here…” (relieved, content, happy)</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“I’ve got to figure out…” (worried, stuck, frustrated)</a:t>
            </a:r>
          </a:p>
          <a:p>
            <a:pPr marL="285750" lvl="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For each of the three slides ask: </a:t>
            </a:r>
            <a:r>
              <a:rPr lang="en-US" sz="1400" b="1" i="1" dirty="0">
                <a:latin typeface="Arial" panose="020B0604020202020204" pitchFamily="34" charset="0"/>
                <a:cs typeface="Arial" panose="020B0604020202020204" pitchFamily="34" charset="0"/>
              </a:rPr>
              <a:t>What would be a reflection using an emotion word?</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83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Show these statements one at at time. Ask people to write down one reflection for each statement. </a:t>
            </a:r>
          </a:p>
          <a:p>
            <a:pPr marL="171450" indent="-171450">
              <a:buFont typeface="Arial" panose="020B0604020202020204" pitchFamily="34" charset="0"/>
              <a:buChar char="•"/>
            </a:pPr>
            <a:r>
              <a:rPr lang="en-US" b="1" dirty="0"/>
              <a:t>After people have written down one reflection for each, ask volunteers to share what they wrote.</a:t>
            </a:r>
          </a:p>
        </p:txBody>
      </p:sp>
      <p:sp>
        <p:nvSpPr>
          <p:cNvPr id="4" name="Slide Number Placeholder 3"/>
          <p:cNvSpPr>
            <a:spLocks noGrp="1"/>
          </p:cNvSpPr>
          <p:nvPr>
            <p:ph type="sldNum" sz="quarter" idx="5"/>
          </p:nvPr>
        </p:nvSpPr>
        <p:spPr/>
        <p:txBody>
          <a:bodyPr/>
          <a:lstStyle/>
          <a:p>
            <a:fld id="{60059A8D-7339-7A4C-9E8B-5ACB5C448041}" type="slidenum">
              <a:rPr lang="en-US" smtClean="0"/>
              <a:t>17</a:t>
            </a:fld>
            <a:endParaRPr lang="en-US"/>
          </a:p>
        </p:txBody>
      </p:sp>
    </p:spTree>
    <p:extLst>
      <p:ext uri="{BB962C8B-B14F-4D97-AF65-F5344CB8AC3E}">
        <p14:creationId xmlns:p14="http://schemas.microsoft.com/office/powerpoint/2010/main" val="1243166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In the next slide, the NCO uses reflections to respond to a problem a Soldier is having with another NCO.</a:t>
            </a:r>
          </a:p>
          <a:p>
            <a:pPr marL="285750" indent="-285750">
              <a:buFont typeface="Arial" panose="020B0604020202020204" pitchFamily="34" charset="0"/>
              <a:buChar char="•"/>
            </a:pPr>
            <a:r>
              <a:rPr lang="en-US" sz="1600" dirty="0"/>
              <a:t>Ask trainees to notice what kinds of reflections the NCO is using in the conversation (and the Soldier’s response to those reflections).</a:t>
            </a:r>
          </a:p>
          <a:p>
            <a:pPr marL="171450" indent="-171450">
              <a:buFont typeface="Arial" panose="020B0604020202020204" pitchFamily="34" charset="0"/>
              <a:buChar char="•"/>
            </a:pPr>
            <a:endParaRPr lang="en-US" sz="14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18</a:t>
            </a:fld>
            <a:endParaRPr lang="en-US"/>
          </a:p>
        </p:txBody>
      </p:sp>
    </p:spTree>
    <p:extLst>
      <p:ext uri="{BB962C8B-B14F-4D97-AF65-F5344CB8AC3E}">
        <p14:creationId xmlns:p14="http://schemas.microsoft.com/office/powerpoint/2010/main" val="365254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952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171450" indent="-171450">
              <a:lnSpc>
                <a:spcPct val="90000"/>
              </a:lnSpc>
              <a:buFont typeface="Arial" panose="020B0604020202020204" pitchFamily="34" charset="0"/>
              <a:buChar char="•"/>
            </a:pPr>
            <a:r>
              <a:rPr lang="en-US" sz="1400" dirty="0">
                <a:latin typeface="Arial" charset="0"/>
                <a:cs typeface="Times New Roman" pitchFamily="18" charset="0"/>
              </a:rPr>
              <a:t>This slide gives tips for forming more advanced reflections.</a:t>
            </a:r>
          </a:p>
          <a:p>
            <a:pPr marL="171450" indent="-171450">
              <a:lnSpc>
                <a:spcPct val="90000"/>
              </a:lnSpc>
              <a:buFont typeface="Arial" panose="020B0604020202020204" pitchFamily="34" charset="0"/>
              <a:buChar char="•"/>
            </a:pPr>
            <a:r>
              <a:rPr lang="en-US" sz="1400" dirty="0">
                <a:latin typeface="Arial" charset="0"/>
                <a:cs typeface="Times New Roman" pitchFamily="18" charset="0"/>
              </a:rPr>
              <a:t>Better quality reflections don’t just say the person’s words back. They use different words go capture the “gist” of what the person’s saying. </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dirty="0">
                <a:latin typeface="Arial" charset="0"/>
                <a:cs typeface="Times New Roman" pitchFamily="18" charset="0"/>
              </a:rPr>
              <a:t>Reflections will sound more natural if you don’t start with a reflection ”stem” (For instance: What I hear you saying is…What you’re telling me is…). </a:t>
            </a:r>
          </a:p>
          <a:p>
            <a:pPr marL="171450" indent="-171450">
              <a:lnSpc>
                <a:spcPct val="90000"/>
              </a:lnSpc>
              <a:buFont typeface="Arial" panose="020B0604020202020204" pitchFamily="34" charset="0"/>
              <a:buChar char="•"/>
            </a:pPr>
            <a:r>
              <a:rPr lang="en-US" sz="1400" dirty="0">
                <a:latin typeface="Arial" charset="0"/>
                <a:cs typeface="Times New Roman" pitchFamily="18" charset="0"/>
              </a:rPr>
              <a:t>Starting reflections with conjunctions (and, therefore, because, etc.) will make them sound more natural. </a:t>
            </a:r>
          </a:p>
          <a:p>
            <a:pPr marL="171450" indent="-171450">
              <a:lnSpc>
                <a:spcPct val="90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Refer people to the previous slide (“How Would You Reflect These?”). Ask people to change each of their reflections so they start with a conjunction.</a:t>
            </a:r>
            <a:r>
              <a:rPr lang="en-US" sz="1400" b="1"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Examples might include reflections that start with: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Arial" panose="020B0604020202020204" pitchFamily="34" charset="0"/>
                <a:cs typeface="Arial" panose="020B0604020202020204" pitchFamily="34" charset="0"/>
              </a:rPr>
              <a:t>And that makes you feel like…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Arial" panose="020B0604020202020204" pitchFamily="34" charset="0"/>
                <a:cs typeface="Arial" panose="020B0604020202020204" pitchFamily="34" charset="0"/>
              </a:rPr>
              <a:t>And based on that you…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Arial" panose="020B0604020202020204" pitchFamily="34" charset="0"/>
                <a:cs typeface="Arial" panose="020B0604020202020204" pitchFamily="34" charset="0"/>
              </a:rPr>
              <a:t>Because that’s going to make…</a:t>
            </a:r>
          </a:p>
        </p:txBody>
      </p:sp>
    </p:spTree>
    <p:extLst>
      <p:ext uri="{BB962C8B-B14F-4D97-AF65-F5344CB8AC3E}">
        <p14:creationId xmlns:p14="http://schemas.microsoft.com/office/powerpoint/2010/main" val="76154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video is a funny commercial about a foreign listener (German Coastguard) who is misunderstanding a speaker in distress.</a:t>
            </a:r>
          </a:p>
          <a:p>
            <a:pPr marL="285750" indent="-285750">
              <a:buFont typeface="Arial" panose="020B0604020202020204" pitchFamily="34" charset="0"/>
              <a:buChar char="•"/>
            </a:pPr>
            <a:r>
              <a:rPr lang="en-US" b="1" dirty="0"/>
              <a:t>Play the video.</a:t>
            </a:r>
          </a:p>
          <a:p>
            <a:endParaRPr lang="en-US" dirty="0"/>
          </a:p>
        </p:txBody>
      </p:sp>
      <p:sp>
        <p:nvSpPr>
          <p:cNvPr id="4" name="Slide Number Placeholder 3"/>
          <p:cNvSpPr>
            <a:spLocks noGrp="1"/>
          </p:cNvSpPr>
          <p:nvPr>
            <p:ph type="sldNum" sz="quarter" idx="5"/>
          </p:nvPr>
        </p:nvSpPr>
        <p:spPr/>
        <p:txBody>
          <a:bodyPr/>
          <a:lstStyle/>
          <a:p>
            <a:fld id="{60059A8D-7339-7A4C-9E8B-5ACB5C448041}" type="slidenum">
              <a:rPr lang="en-US" smtClean="0"/>
              <a:t>2</a:t>
            </a:fld>
            <a:endParaRPr lang="en-US"/>
          </a:p>
        </p:txBody>
      </p:sp>
    </p:spTree>
    <p:extLst>
      <p:ext uri="{BB962C8B-B14F-4D97-AF65-F5344CB8AC3E}">
        <p14:creationId xmlns:p14="http://schemas.microsoft.com/office/powerpoint/2010/main" val="2846470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901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Summaries are longer reflections that contain several parts of what a person has said, or a theme the has appeared. </a:t>
            </a: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You don’t have to summarize everything. You could choose to focus on just a couple things the person has said. </a:t>
            </a:r>
          </a:p>
        </p:txBody>
      </p:sp>
    </p:spTree>
    <p:extLst>
      <p:ext uri="{BB962C8B-B14F-4D97-AF65-F5344CB8AC3E}">
        <p14:creationId xmlns:p14="http://schemas.microsoft.com/office/powerpoint/2010/main" val="419924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952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171450" indent="-171450">
              <a:lnSpc>
                <a:spcPct val="90000"/>
              </a:lnSpc>
              <a:buFont typeface="Arial" panose="020B0604020202020204" pitchFamily="34" charset="0"/>
              <a:buChar char="•"/>
            </a:pPr>
            <a:r>
              <a:rPr lang="en-US" sz="1400" dirty="0">
                <a:latin typeface="Arial" charset="0"/>
                <a:cs typeface="Times New Roman" pitchFamily="18" charset="0"/>
              </a:rPr>
              <a:t>This slide gives tips for summaries.</a:t>
            </a:r>
          </a:p>
          <a:p>
            <a:pPr marL="171450" indent="-171450">
              <a:lnSpc>
                <a:spcPct val="90000"/>
              </a:lnSpc>
              <a:buFont typeface="Arial" panose="020B0604020202020204" pitchFamily="34" charset="0"/>
              <a:buChar char="•"/>
            </a:pPr>
            <a:r>
              <a:rPr lang="en-US" sz="1400" b="0" dirty="0">
                <a:latin typeface="Arial" charset="0"/>
                <a:cs typeface="Times New Roman" pitchFamily="18" charset="0"/>
              </a:rPr>
              <a:t>Summaries can be used </a:t>
            </a:r>
            <a:r>
              <a:rPr lang="en-US" sz="1400" b="0" u="sng" dirty="0">
                <a:latin typeface="Arial" charset="0"/>
                <a:cs typeface="Times New Roman" pitchFamily="18" charset="0"/>
              </a:rPr>
              <a:t>at the end of </a:t>
            </a:r>
            <a:r>
              <a:rPr lang="en-US" sz="1400" b="0" dirty="0">
                <a:latin typeface="Arial" charset="0"/>
                <a:cs typeface="Times New Roman" pitchFamily="18" charset="0"/>
              </a:rPr>
              <a:t>conversations to remind a person of what they said.</a:t>
            </a:r>
          </a:p>
          <a:p>
            <a:pPr marL="171450" indent="-171450">
              <a:lnSpc>
                <a:spcPct val="90000"/>
              </a:lnSpc>
              <a:buFont typeface="Arial" panose="020B0604020202020204" pitchFamily="34" charset="0"/>
              <a:buChar char="•"/>
            </a:pPr>
            <a:r>
              <a:rPr lang="en-US" sz="1400" b="0" dirty="0">
                <a:latin typeface="Arial" charset="0"/>
                <a:cs typeface="Times New Roman" pitchFamily="18" charset="0"/>
              </a:rPr>
              <a:t>Summaries can be used </a:t>
            </a:r>
            <a:r>
              <a:rPr lang="en-US" sz="1400" b="0" u="sng" dirty="0">
                <a:latin typeface="Arial" charset="0"/>
                <a:cs typeface="Times New Roman" pitchFamily="18" charset="0"/>
              </a:rPr>
              <a:t>during</a:t>
            </a:r>
            <a:r>
              <a:rPr lang="en-US" sz="1400" b="0" dirty="0">
                <a:latin typeface="Arial" charset="0"/>
                <a:cs typeface="Times New Roman" pitchFamily="18" charset="0"/>
              </a:rPr>
              <a:t> a conversation to move from one topic to another.</a:t>
            </a:r>
          </a:p>
          <a:p>
            <a:pPr marL="628650" lvl="1" indent="-171450">
              <a:lnSpc>
                <a:spcPct val="90000"/>
              </a:lnSpc>
              <a:buFont typeface="Arial" panose="020B0604020202020204" pitchFamily="34" charset="0"/>
              <a:buChar char="•"/>
            </a:pPr>
            <a:r>
              <a:rPr lang="en-US" sz="1400" b="0" dirty="0">
                <a:latin typeface="Arial" charset="0"/>
                <a:cs typeface="Times New Roman" pitchFamily="18" charset="0"/>
              </a:rPr>
              <a:t>One common transition is from talking about motivation (“I’d really like to…”) to talking about action (“What I will do is…”).</a:t>
            </a:r>
          </a:p>
          <a:p>
            <a:pPr marL="171450" indent="-171450">
              <a:lnSpc>
                <a:spcPct val="90000"/>
              </a:lnSpc>
              <a:buFont typeface="Arial" panose="020B0604020202020204" pitchFamily="34" charset="0"/>
              <a:buChar char="•"/>
            </a:pPr>
            <a:r>
              <a:rPr lang="en-US" sz="1400" b="0" dirty="0">
                <a:latin typeface="Arial" charset="0"/>
                <a:cs typeface="Times New Roman" pitchFamily="18" charset="0"/>
              </a:rPr>
              <a:t>If you have been using reflections all along, it will be easy to summarize at the end because you have been repeating the main points. </a:t>
            </a:r>
          </a:p>
          <a:p>
            <a:pPr marL="171450" indent="-171450">
              <a:lnSpc>
                <a:spcPct val="90000"/>
              </a:lnSpc>
              <a:buFont typeface="Arial" panose="020B0604020202020204" pitchFamily="34" charset="0"/>
              <a:buChar char="•"/>
            </a:pPr>
            <a:r>
              <a:rPr lang="en-US" sz="1400" b="1" dirty="0">
                <a:latin typeface="Arial" charset="0"/>
                <a:cs typeface="Times New Roman" pitchFamily="18" charset="0"/>
              </a:rPr>
              <a:t>Ask people to turn to a partner and give a 1 minute summary of what they have learned so far in this unit. After 1 minute, ask people to switch roles.</a:t>
            </a:r>
          </a:p>
        </p:txBody>
      </p:sp>
    </p:spTree>
    <p:extLst>
      <p:ext uri="{BB962C8B-B14F-4D97-AF65-F5344CB8AC3E}">
        <p14:creationId xmlns:p14="http://schemas.microsoft.com/office/powerpoint/2010/main" val="381840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This exercise provides an opportunity to interview another person with a focus on reflections as a listening strategy.</a:t>
            </a:r>
          </a:p>
          <a:p>
            <a:pPr marL="171450" indent="-171450">
              <a:lnSpc>
                <a:spcPct val="110000"/>
              </a:lnSpc>
              <a:buFont typeface="Arial" panose="020B0604020202020204" pitchFamily="34" charset="0"/>
              <a:buChar char="•"/>
            </a:pPr>
            <a:r>
              <a:rPr lang="en-US" sz="1400" b="1" kern="1200" dirty="0">
                <a:solidFill>
                  <a:schemeClr val="tx1"/>
                </a:solidFill>
                <a:latin typeface="+mn-lt"/>
                <a:ea typeface="+mn-ea"/>
                <a:cs typeface="Calibri" panose="020F0502020204030204" pitchFamily="34" charset="0"/>
              </a:rPr>
              <a:t>Make sure people have copies of the “Useful Questions and Statements” sheet distributed in Module 2. Tell people they can use some of the questions and statements on the sheet if they get stuck.</a:t>
            </a:r>
          </a:p>
          <a:p>
            <a:pPr marL="171450" indent="-171450">
              <a:lnSpc>
                <a:spcPct val="110000"/>
              </a:lnSpc>
              <a:buFont typeface="Arial" panose="020B0604020202020204" pitchFamily="34" charset="0"/>
              <a:buChar char="•"/>
            </a:pPr>
            <a:r>
              <a:rPr lang="en-US" sz="1400" b="1" kern="1200" dirty="0">
                <a:solidFill>
                  <a:schemeClr val="tx1"/>
                </a:solidFill>
                <a:latin typeface="+mn-lt"/>
                <a:ea typeface="+mn-ea"/>
                <a:cs typeface="Calibri" panose="020F0502020204030204" pitchFamily="34" charset="0"/>
              </a:rPr>
              <a:t>Write the equation “R&gt;Q” on a board or flipchart. Explain that the goal of this exercise is to conduct an interview using more reflections than questions (open questions and closed questions combined).</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b="1" kern="1200" dirty="0">
                <a:solidFill>
                  <a:schemeClr val="tx1"/>
                </a:solidFill>
                <a:latin typeface="+mn-lt"/>
                <a:ea typeface="+mn-ea"/>
                <a:cs typeface="Calibri" panose="020F0502020204030204" pitchFamily="34" charset="0"/>
              </a:rPr>
              <a:t>Demonstrate the activity. Conduct an interview with a volunteer about a behavior they are interested in changing, using more reflections than questions. Have people keep track of the number of reflections, open questions and closed questions.</a:t>
            </a:r>
          </a:p>
          <a:p>
            <a:pPr marL="171450" indent="-171450">
              <a:buFont typeface="Arial" panose="020B0604020202020204" pitchFamily="34" charset="0"/>
              <a:buChar char="•"/>
            </a:pPr>
            <a:r>
              <a:rPr lang="en-US" sz="1400" b="1" kern="1200" dirty="0">
                <a:solidFill>
                  <a:schemeClr val="tx1"/>
                </a:solidFill>
                <a:latin typeface="+mn-lt"/>
                <a:ea typeface="+mn-ea"/>
                <a:cs typeface="+mn-cs"/>
              </a:rPr>
              <a:t>Give instructions for the exercise:</a:t>
            </a:r>
          </a:p>
          <a:p>
            <a:pPr marL="628650" lvl="1" indent="-171450">
              <a:lnSpc>
                <a:spcPct val="110000"/>
              </a:lnSpc>
              <a:buFont typeface="Arial" panose="020B0604020202020204" pitchFamily="34" charset="0"/>
              <a:buChar char="•"/>
            </a:pPr>
            <a:r>
              <a:rPr lang="en-US" sz="1400" kern="1200" dirty="0">
                <a:solidFill>
                  <a:schemeClr val="tx1"/>
                </a:solidFill>
                <a:latin typeface="+mn-lt"/>
                <a:ea typeface="+mn-ea"/>
                <a:cs typeface="Calibri" panose="020F0502020204030204" pitchFamily="34" charset="0"/>
              </a:rPr>
              <a:t>Form a group of three people: a speaker, an interviewer, and a recorder. (Ideally, the groups should be different than the previous exercises.)</a:t>
            </a:r>
          </a:p>
          <a:p>
            <a:pPr marL="628650" lvl="1" indent="-171450">
              <a:lnSpc>
                <a:spcPct val="110000"/>
              </a:lnSpc>
              <a:buFont typeface="Arial" panose="020B0604020202020204" pitchFamily="34" charset="0"/>
              <a:buChar char="•"/>
            </a:pPr>
            <a:r>
              <a:rPr lang="en-US" sz="1400" kern="1200" dirty="0">
                <a:solidFill>
                  <a:schemeClr val="tx1"/>
                </a:solidFill>
                <a:latin typeface="+mn-lt"/>
                <a:ea typeface="+mn-ea"/>
                <a:cs typeface="Calibri" panose="020F0502020204030204" pitchFamily="34" charset="0"/>
              </a:rPr>
              <a:t>The speaker should think about a behavior he/she is interested in changing (losing weight, drinking water, quitting smoking, better sleep, etc.).</a:t>
            </a:r>
          </a:p>
          <a:p>
            <a:pPr marL="628650" lvl="1" indent="-171450">
              <a:lnSpc>
                <a:spcPct val="110000"/>
              </a:lnSpc>
              <a:buFont typeface="Arial" panose="020B0604020202020204" pitchFamily="34" charset="0"/>
              <a:buChar char="•"/>
            </a:pPr>
            <a:r>
              <a:rPr lang="en-US" sz="1400" kern="1200" dirty="0">
                <a:solidFill>
                  <a:schemeClr val="tx1"/>
                </a:solidFill>
                <a:latin typeface="+mn-lt"/>
                <a:ea typeface="+mn-ea"/>
                <a:cs typeface="Calibri" panose="020F0502020204030204" pitchFamily="34" charset="0"/>
              </a:rPr>
              <a:t>The interviewer should spend 5 minutes interviewing the speaker about their thoughts and ideas about that behavior. </a:t>
            </a:r>
            <a:r>
              <a:rPr lang="en-US" sz="1400" u="sng" kern="1200" dirty="0">
                <a:solidFill>
                  <a:schemeClr val="tx1"/>
                </a:solidFill>
                <a:latin typeface="+mn-lt"/>
                <a:ea typeface="+mn-ea"/>
                <a:cs typeface="Calibri" panose="020F0502020204030204" pitchFamily="34" charset="0"/>
              </a:rPr>
              <a:t>Try to use more reflections than questions. </a:t>
            </a:r>
          </a:p>
          <a:p>
            <a:pPr marL="628650" lvl="1" indent="-171450">
              <a:lnSpc>
                <a:spcPct val="110000"/>
              </a:lnSpc>
              <a:buFont typeface="Arial" panose="020B0604020202020204" pitchFamily="34" charset="0"/>
              <a:buChar char="•"/>
            </a:pPr>
            <a:r>
              <a:rPr lang="en-US" sz="1400" kern="1200" dirty="0">
                <a:solidFill>
                  <a:schemeClr val="tx1"/>
                </a:solidFill>
                <a:latin typeface="+mn-lt"/>
                <a:ea typeface="+mn-ea"/>
                <a:cs typeface="Calibri" panose="020F0502020204030204" pitchFamily="34" charset="0"/>
              </a:rPr>
              <a:t>The recorder should keep track of the number of reflections, open questions and closed questions used by the interviewer.</a:t>
            </a:r>
          </a:p>
          <a:p>
            <a:pPr marL="628650" lvl="1" indent="-171450">
              <a:lnSpc>
                <a:spcPct val="110000"/>
              </a:lnSpc>
              <a:buFont typeface="Arial" panose="020B0604020202020204" pitchFamily="34" charset="0"/>
              <a:buChar char="•"/>
            </a:pPr>
            <a:r>
              <a:rPr lang="en-US" sz="1400" b="1" kern="1200" dirty="0">
                <a:solidFill>
                  <a:schemeClr val="tx1"/>
                </a:solidFill>
                <a:latin typeface="+mn-lt"/>
                <a:ea typeface="+mn-ea"/>
                <a:cs typeface="Calibri" panose="020F0502020204030204" pitchFamily="34" charset="0"/>
              </a:rPr>
              <a:t>When there is one minute left, ask the interviewer to give a summary to the speaker about what they heard. </a:t>
            </a:r>
          </a:p>
          <a:p>
            <a:pPr marL="628650" lvl="1" indent="-171450">
              <a:lnSpc>
                <a:spcPct val="110000"/>
              </a:lnSpc>
              <a:buFont typeface="Arial" panose="020B0604020202020204" pitchFamily="34" charset="0"/>
              <a:buChar char="•"/>
            </a:pPr>
            <a:r>
              <a:rPr lang="en-US" sz="1400" b="1" kern="1200" dirty="0">
                <a:solidFill>
                  <a:schemeClr val="tx1"/>
                </a:solidFill>
                <a:latin typeface="+mn-lt"/>
                <a:ea typeface="+mn-ea"/>
                <a:cs typeface="Calibri" panose="020F0502020204030204" pitchFamily="34" charset="0"/>
              </a:rPr>
              <a:t>At the end of 5 minutes, ask people to quickly debrief on the exercise and switch roles</a:t>
            </a:r>
            <a:r>
              <a:rPr lang="en-US" sz="1400" kern="1200" dirty="0">
                <a:solidFill>
                  <a:schemeClr val="tx1"/>
                </a:solidFill>
                <a:latin typeface="+mn-lt"/>
                <a:ea typeface="+mn-ea"/>
                <a:cs typeface="Calibri" panose="020F0502020204030204" pitchFamily="34" charset="0"/>
              </a:rPr>
              <a:t>. (This exercise will be repeated three times so each person can play every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latin typeface="+mn-lt"/>
                <a:ea typeface="+mn-ea"/>
                <a:cs typeface="Calibri" panose="020F0502020204030204" pitchFamily="34" charset="0"/>
              </a:rPr>
              <a:t>Set a 5 minute timer. Give people a 30 second warning before switching roles.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23</a:t>
            </a:fld>
            <a:endParaRPr lang="en-US"/>
          </a:p>
        </p:txBody>
      </p:sp>
    </p:spTree>
    <p:extLst>
      <p:ext uri="{BB962C8B-B14F-4D97-AF65-F5344CB8AC3E}">
        <p14:creationId xmlns:p14="http://schemas.microsoft.com/office/powerpoint/2010/main" val="3451464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t>Ask: </a:t>
            </a:r>
            <a:r>
              <a:rPr lang="en-US" sz="1400" b="1" i="1" dirty="0"/>
              <a:t>What’s one thing the interviewer said that was helpful to the speaker? </a:t>
            </a:r>
            <a:r>
              <a:rPr lang="en-US" sz="1400" b="0" i="0" u="none" dirty="0"/>
              <a:t>Answers might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dirty="0"/>
              <a:t>They listened to me; didn’t judge; made me think a out what I was saying, etc.</a:t>
            </a:r>
            <a:endParaRPr lang="en-US" sz="1400"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Ask: </a:t>
            </a:r>
            <a:r>
              <a:rPr lang="en-US" sz="1400" b="1" i="1" dirty="0">
                <a:latin typeface="Arial" panose="020B0604020202020204" pitchFamily="34" charset="0"/>
                <a:cs typeface="Arial" panose="020B0604020202020204" pitchFamily="34" charset="0"/>
              </a:rPr>
              <a:t>What’s the point of reflections? Why repeat back what a person is saying? </a:t>
            </a:r>
            <a:r>
              <a:rPr lang="en-US" sz="1400" b="0" i="0" dirty="0"/>
              <a:t>Answers might include:</a:t>
            </a:r>
          </a:p>
          <a:p>
            <a:pPr marL="628650" lvl="1" indent="-171450">
              <a:buFont typeface="Arial" panose="020B0604020202020204" pitchFamily="34" charset="0"/>
              <a:buChar char="•"/>
            </a:pPr>
            <a:r>
              <a:rPr lang="en-US" sz="1400" b="0" i="0" dirty="0"/>
              <a:t>Helps people to hear their own words/thoughts; demonstrates respect and good listening</a:t>
            </a:r>
            <a:endParaRPr lang="en-US" sz="1400" b="1" i="1" dirty="0"/>
          </a:p>
          <a:p>
            <a:pPr marL="171450" indent="-171450">
              <a:buFont typeface="Arial" panose="020B0604020202020204" pitchFamily="34" charset="0"/>
              <a:buChar char="•"/>
            </a:pPr>
            <a:r>
              <a:rPr lang="en-US" sz="1400" b="1" i="0" dirty="0"/>
              <a:t>Reflect what people are saying.</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24</a:t>
            </a:fld>
            <a:endParaRPr lang="en-US"/>
          </a:p>
        </p:txBody>
      </p:sp>
    </p:spTree>
    <p:extLst>
      <p:ext uri="{BB962C8B-B14F-4D97-AF65-F5344CB8AC3E}">
        <p14:creationId xmlns:p14="http://schemas.microsoft.com/office/powerpoint/2010/main" val="3672742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cs typeface="Arial" panose="020B0604020202020204" pitchFamily="34" charset="0"/>
              </a:rPr>
              <a:t>Give people 2 minutes to write down something they learned in this module. </a:t>
            </a:r>
            <a:r>
              <a:rPr lang="en-US" sz="1400" b="0" dirty="0">
                <a:latin typeface="Arial" panose="020B0604020202020204" pitchFamily="34" charset="0"/>
                <a:cs typeface="Arial" panose="020B0604020202020204" pitchFamily="34" charset="0"/>
              </a:rPr>
              <a:t>(They may want to flip through the material.)</a:t>
            </a:r>
            <a:endParaRPr lang="en-US" sz="14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cs typeface="Arial" panose="020B0604020202020204" pitchFamily="34" charset="0"/>
              </a:rPr>
              <a:t>Ask: </a:t>
            </a:r>
            <a:r>
              <a:rPr lang="en-US" sz="1400" b="1" i="1" dirty="0">
                <a:latin typeface="Arial" panose="020B0604020202020204" pitchFamily="34" charset="0"/>
                <a:cs typeface="Arial" panose="020B0604020202020204" pitchFamily="34" charset="0"/>
              </a:rPr>
              <a:t>What’s one thing you learned in this module that stands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latin typeface="Arial" panose="020B0604020202020204" pitchFamily="34" charset="0"/>
                <a:cs typeface="Arial" panose="020B0604020202020204" pitchFamily="34" charset="0"/>
              </a:rPr>
              <a:t>Reflect what people are saying.</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73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1" i="0" dirty="0"/>
              <a:t>Ask: </a:t>
            </a:r>
            <a:r>
              <a:rPr lang="en-US" sz="1400" b="1" i="1" dirty="0"/>
              <a:t>Give me an example of a time when you saw communication break down. What did the listener misunderstand and what was the result? </a:t>
            </a:r>
            <a:r>
              <a:rPr lang="en-US" sz="1400" b="0" i="0" dirty="0"/>
              <a:t>Answers will vary.</a:t>
            </a:r>
          </a:p>
          <a:p>
            <a:pPr marL="285750" indent="-285750">
              <a:buFont typeface="Arial" panose="020B0604020202020204" pitchFamily="34" charset="0"/>
              <a:buChar char="•"/>
            </a:pPr>
            <a:r>
              <a:rPr lang="en-US" sz="1400" b="1" i="0" dirty="0"/>
              <a:t>Reflect back people’s answers.</a:t>
            </a:r>
            <a:endParaRPr lang="en-US" sz="1400" b="1" i="1" dirty="0"/>
          </a:p>
        </p:txBody>
      </p:sp>
      <p:sp>
        <p:nvSpPr>
          <p:cNvPr id="4" name="Slide Number Placeholder 3"/>
          <p:cNvSpPr>
            <a:spLocks noGrp="1"/>
          </p:cNvSpPr>
          <p:nvPr>
            <p:ph type="sldNum" sz="quarter" idx="5"/>
          </p:nvPr>
        </p:nvSpPr>
        <p:spPr/>
        <p:txBody>
          <a:bodyPr/>
          <a:lstStyle/>
          <a:p>
            <a:fld id="{60059A8D-7339-7A4C-9E8B-5ACB5C448041}" type="slidenum">
              <a:rPr lang="en-US" smtClean="0"/>
              <a:t>3</a:t>
            </a:fld>
            <a:endParaRPr lang="en-US"/>
          </a:p>
        </p:txBody>
      </p:sp>
    </p:spTree>
    <p:extLst>
      <p:ext uri="{BB962C8B-B14F-4D97-AF65-F5344CB8AC3E}">
        <p14:creationId xmlns:p14="http://schemas.microsoft.com/office/powerpoint/2010/main" val="55234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89091" name="Rectangle 5"/>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171450" indent="-171450">
              <a:buFont typeface="Arial" panose="020B0604020202020204" pitchFamily="34" charset="0"/>
              <a:buChar char="•"/>
            </a:pPr>
            <a:r>
              <a:rPr lang="en-US" sz="1400" kern="1200" dirty="0">
                <a:solidFill>
                  <a:schemeClr val="tx1"/>
                </a:solidFill>
                <a:effectLst/>
                <a:latin typeface="+mn-lt"/>
                <a:cs typeface="+mn-cs"/>
              </a:rPr>
              <a:t>Engaged leadership assumes a good working relationship, and frequent conversations around goals and priorities. </a:t>
            </a:r>
          </a:p>
          <a:p>
            <a:pPr marL="171450" indent="-171450">
              <a:buFont typeface="Arial" panose="020B0604020202020204" pitchFamily="34" charset="0"/>
              <a:buChar char="•"/>
            </a:pPr>
            <a:r>
              <a:rPr lang="en-US" sz="1400" kern="1200" dirty="0">
                <a:solidFill>
                  <a:schemeClr val="tx1"/>
                </a:solidFill>
                <a:effectLst/>
                <a:latin typeface="+mn-lt"/>
                <a:cs typeface="+mn-cs"/>
              </a:rPr>
              <a:t>Four ingredients--Open Questions, Affirmations, Reflections, and Summaries (sometimes called “OARS”)—form the basis of this disciplined listening and speaking style. </a:t>
            </a: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This lesson will focus on using reflections to improve communication.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01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kern="1200" dirty="0">
                <a:solidFill>
                  <a:schemeClr val="tx1"/>
                </a:solidFill>
                <a:effectLst/>
                <a:latin typeface="+mn-lt"/>
                <a:cs typeface="+mn-cs"/>
              </a:rPr>
              <a:t>Our goal is to achieve a “guided” style that results in a collaborative conversation. </a:t>
            </a:r>
          </a:p>
          <a:p>
            <a:pPr marL="171450" indent="-171450">
              <a:buFont typeface="Arial" panose="020B0604020202020204" pitchFamily="34" charset="0"/>
              <a:buChar char="•"/>
            </a:pPr>
            <a:r>
              <a:rPr lang="en-US" sz="1400" kern="1200" dirty="0">
                <a:solidFill>
                  <a:schemeClr val="tx1"/>
                </a:solidFill>
                <a:effectLst/>
                <a:latin typeface="+mn-lt"/>
                <a:cs typeface="+mn-cs"/>
              </a:rPr>
              <a:t>In this style, the leader serves as a mentor who helps the Soldier think through the best way to address an issue.</a:t>
            </a:r>
            <a:r>
              <a:rPr lang="en-US" sz="14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7329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1" dirty="0"/>
              <a:t>Ask: </a:t>
            </a:r>
            <a:r>
              <a:rPr lang="en-US" sz="1400" b="1" i="1" dirty="0"/>
              <a:t>What are some of the advantages of a “guided” style of communication?</a:t>
            </a:r>
            <a:r>
              <a:rPr lang="en-US" sz="1400" b="0" i="1" dirty="0"/>
              <a:t> </a:t>
            </a:r>
            <a:r>
              <a:rPr lang="en-US" sz="1400" b="0" i="0" dirty="0"/>
              <a:t>Answers might include:</a:t>
            </a:r>
          </a:p>
          <a:p>
            <a:pPr marL="742950" lvl="1" indent="-285750">
              <a:buFont typeface="Arial" panose="020B0604020202020204" pitchFamily="34" charset="0"/>
              <a:buChar char="•"/>
            </a:pPr>
            <a:r>
              <a:rPr lang="en-US" sz="1400" b="0" i="0" dirty="0"/>
              <a:t>People learn how to problem solve; understand the solution better; develop better leadership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t>Reflect what people are saying.</a:t>
            </a:r>
            <a:endParaRPr lang="en-US" sz="1400" b="1" i="1" dirty="0"/>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6</a:t>
            </a:fld>
            <a:endParaRPr lang="en-US"/>
          </a:p>
        </p:txBody>
      </p:sp>
    </p:spTree>
    <p:extLst>
      <p:ext uri="{BB962C8B-B14F-4D97-AF65-F5344CB8AC3E}">
        <p14:creationId xmlns:p14="http://schemas.microsoft.com/office/powerpoint/2010/main" val="93371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“Engaged” leadership extends beyond just completing counseling sessions.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Engaged leaders have more frequent, informal conversations with Soldiers to discuss their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Ask: </a:t>
            </a:r>
            <a:r>
              <a:rPr lang="en-US" sz="1400" b="1" i="1" dirty="0"/>
              <a:t>What does an engaged leader look like? </a:t>
            </a:r>
            <a:r>
              <a:rPr lang="en-US" sz="1400" b="0" i="0" dirty="0"/>
              <a:t>Answers might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They take an interest in people; know people’s names; seem to care; let people know when they’re doing a good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t>Reflect what people are saying.</a:t>
            </a:r>
            <a:endParaRPr lang="en-US" sz="1400"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110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901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Reflections are restatements or summaries of what a person is saying or thinking. </a:t>
            </a:r>
          </a:p>
          <a:p>
            <a:pPr marL="171450" indent="-171450">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They may repeat or rephrase what a person has said, summarize an emotion, or point out mixed feelings. </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67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Arial" panose="020B0604020202020204" pitchFamily="34" charset="0"/>
                <a:cs typeface="Arial" panose="020B0604020202020204" pitchFamily="34" charset="0"/>
              </a:rPr>
              <a:t>Reflections are restatements or summaries of what a person is saying or thinking. </a:t>
            </a:r>
          </a:p>
          <a:p>
            <a:pPr marL="171450" indent="-171450">
              <a:buFont typeface="Arial" panose="020B0604020202020204" pitchFamily="34" charset="0"/>
              <a:buChar char="•"/>
            </a:pPr>
            <a:r>
              <a:rPr lang="en-US" sz="1400" i="0" kern="1200" dirty="0">
                <a:solidFill>
                  <a:schemeClr val="tx1"/>
                </a:solidFill>
                <a:effectLst/>
                <a:latin typeface="Arial" panose="020B0604020202020204" pitchFamily="34" charset="0"/>
                <a:cs typeface="Arial" panose="020B0604020202020204" pitchFamily="34" charset="0"/>
              </a:rPr>
              <a:t>Here are different ways you could respond to a statement, “I’d really like to get started on my associates degree.”</a:t>
            </a:r>
          </a:p>
          <a:p>
            <a:pPr marL="628650" lvl="1" indent="-171450">
              <a:buFont typeface="Arial" panose="020B0604020202020204" pitchFamily="34" charset="0"/>
              <a:buChar char="•"/>
            </a:pPr>
            <a:r>
              <a:rPr lang="en-US" sz="1400" i="0" kern="1200" dirty="0">
                <a:solidFill>
                  <a:schemeClr val="tx1"/>
                </a:solidFill>
                <a:effectLst/>
                <a:latin typeface="Arial" panose="020B0604020202020204" pitchFamily="34" charset="0"/>
                <a:cs typeface="Arial" panose="020B0604020202020204" pitchFamily="34" charset="0"/>
              </a:rPr>
              <a:t>The first column shows a mix of questions, personal experience, and general listening remarks. These are </a:t>
            </a:r>
            <a:r>
              <a:rPr lang="en-US" sz="1400" i="0" u="sng" kern="1200" dirty="0">
                <a:solidFill>
                  <a:schemeClr val="tx1"/>
                </a:solidFill>
                <a:effectLst/>
                <a:latin typeface="Arial" panose="020B0604020202020204" pitchFamily="34" charset="0"/>
                <a:cs typeface="Arial" panose="020B0604020202020204" pitchFamily="34" charset="0"/>
              </a:rPr>
              <a:t>not</a:t>
            </a:r>
            <a:r>
              <a:rPr lang="en-US" sz="1400" i="0" kern="1200" dirty="0">
                <a:solidFill>
                  <a:schemeClr val="tx1"/>
                </a:solidFill>
                <a:effectLst/>
                <a:latin typeface="Arial" panose="020B0604020202020204" pitchFamily="34" charset="0"/>
                <a:cs typeface="Arial" panose="020B0604020202020204" pitchFamily="34" charset="0"/>
              </a:rPr>
              <a:t> reflections because they don’t restate what the person said.</a:t>
            </a:r>
          </a:p>
          <a:p>
            <a:pPr marL="628650" lvl="1" indent="-171450">
              <a:buFont typeface="Arial" panose="020B0604020202020204" pitchFamily="34" charset="0"/>
              <a:buChar char="•"/>
            </a:pPr>
            <a:r>
              <a:rPr lang="en-US" sz="1400" i="0" kern="1200" dirty="0">
                <a:solidFill>
                  <a:schemeClr val="tx1"/>
                </a:solidFill>
                <a:effectLst/>
                <a:latin typeface="Arial" panose="020B0604020202020204" pitchFamily="34" charset="0"/>
                <a:cs typeface="Arial" panose="020B0604020202020204" pitchFamily="34" charset="0"/>
              </a:rPr>
              <a:t>The second column shows basic reflections that repeat back what the Soldier said using similar language or concepts. Notice how the language is similar to what the Soldier used.</a:t>
            </a:r>
          </a:p>
          <a:p>
            <a:pPr marL="628650" lvl="1" indent="-171450">
              <a:buFont typeface="Arial" panose="020B0604020202020204" pitchFamily="34" charset="0"/>
              <a:buChar char="•"/>
            </a:pPr>
            <a:r>
              <a:rPr lang="en-US" sz="1400" i="0" kern="1200" dirty="0">
                <a:solidFill>
                  <a:schemeClr val="tx1"/>
                </a:solidFill>
                <a:effectLst/>
                <a:latin typeface="Arial" panose="020B0604020202020204" pitchFamily="34" charset="0"/>
                <a:cs typeface="Arial" panose="020B0604020202020204" pitchFamily="34" charset="0"/>
              </a:rPr>
              <a:t>The third column shows advanced reflections that substantially restate what the Soldier said, inferring meaning or emotion. </a:t>
            </a:r>
          </a:p>
          <a:p>
            <a:pPr marL="171450" lvl="0" indent="-171450">
              <a:buFont typeface="Arial" panose="020B0604020202020204" pitchFamily="34" charset="0"/>
              <a:buChar char="•"/>
            </a:pPr>
            <a:r>
              <a:rPr lang="en-US" sz="1400" b="1" i="0" kern="1200" dirty="0">
                <a:solidFill>
                  <a:schemeClr val="tx1"/>
                </a:solidFill>
                <a:effectLst/>
                <a:latin typeface="Arial" panose="020B0604020202020204" pitchFamily="34" charset="0"/>
                <a:cs typeface="Arial" panose="020B0604020202020204" pitchFamily="34" charset="0"/>
              </a:rPr>
              <a:t>Ask: </a:t>
            </a:r>
            <a:r>
              <a:rPr lang="en-US" sz="1400" b="1" i="1" kern="1200" dirty="0">
                <a:solidFill>
                  <a:schemeClr val="tx1"/>
                </a:solidFill>
                <a:effectLst/>
                <a:latin typeface="Arial" panose="020B0604020202020204" pitchFamily="34" charset="0"/>
                <a:cs typeface="Arial" panose="020B0604020202020204" pitchFamily="34" charset="0"/>
              </a:rPr>
              <a:t>How do basic and advanced reflections sound different from each other? </a:t>
            </a:r>
            <a:r>
              <a:rPr lang="en-US" sz="1400" b="0" i="0" kern="1200" dirty="0">
                <a:solidFill>
                  <a:schemeClr val="tx1"/>
                </a:solidFill>
                <a:effectLst/>
                <a:latin typeface="Arial" panose="020B0604020202020204" pitchFamily="34" charset="0"/>
                <a:cs typeface="Arial" panose="020B0604020202020204" pitchFamily="34" charset="0"/>
              </a:rPr>
              <a:t>Answers might include:</a:t>
            </a:r>
          </a:p>
          <a:p>
            <a:pPr marL="628650" lvl="1" indent="-171450">
              <a:buFont typeface="Arial" panose="020B0604020202020204" pitchFamily="34" charset="0"/>
              <a:buChar char="•"/>
            </a:pPr>
            <a:r>
              <a:rPr lang="en-US" sz="1400" b="0" i="0" kern="1200" dirty="0">
                <a:solidFill>
                  <a:schemeClr val="tx1"/>
                </a:solidFill>
                <a:effectLst/>
                <a:latin typeface="Arial" panose="020B0604020202020204" pitchFamily="34" charset="0"/>
                <a:cs typeface="Arial" panose="020B0604020202020204" pitchFamily="34" charset="0"/>
              </a:rPr>
              <a:t>Advanced reflections are using different words; they are inferring or making a guess about what the person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t>Reflect what people are saying.</a:t>
            </a:r>
            <a:endParaRPr lang="en-US" sz="1400" b="1" i="0" kern="1200" dirty="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400" i="0" kern="1200" dirty="0">
                <a:solidFill>
                  <a:schemeClr val="tx1"/>
                </a:solidFill>
                <a:effectLst/>
                <a:latin typeface="Arial" panose="020B0604020202020204" pitchFamily="34" charset="0"/>
                <a:cs typeface="Arial" panose="020B0604020202020204" pitchFamily="34" charset="0"/>
              </a:rPr>
              <a:t>More advanced reflections capture the “point” the person is making, rather than just the words they are 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Arial" panose="020B0604020202020204" pitchFamily="34" charset="0"/>
                <a:cs typeface="Arial" panose="020B0604020202020204" pitchFamily="34" charset="0"/>
              </a:rPr>
              <a:t>Ask yourself, what’s the point the person is trying to make, and say it back.</a:t>
            </a:r>
            <a:endParaRPr lang="en-US" sz="14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9</a:t>
            </a:fld>
            <a:endParaRPr lang="en-US"/>
          </a:p>
        </p:txBody>
      </p:sp>
    </p:spTree>
    <p:extLst>
      <p:ext uri="{BB962C8B-B14F-4D97-AF65-F5344CB8AC3E}">
        <p14:creationId xmlns:p14="http://schemas.microsoft.com/office/powerpoint/2010/main" val="24012298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F5B626-FD0F-AC4A-8A0A-8603F96A147F}"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32947BA-CC7F-914C-BF06-02C60B6E182B}" type="slidenum">
              <a:rPr lang="en-US" smtClean="0"/>
              <a:t>‹#›</a:t>
            </a:fld>
            <a:endParaRPr lang="en-US"/>
          </a:p>
        </p:txBody>
      </p:sp>
    </p:spTree>
    <p:extLst>
      <p:ext uri="{BB962C8B-B14F-4D97-AF65-F5344CB8AC3E}">
        <p14:creationId xmlns:p14="http://schemas.microsoft.com/office/powerpoint/2010/main" val="267465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5B626-FD0F-AC4A-8A0A-8603F96A147F}"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375954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5B626-FD0F-AC4A-8A0A-8603F96A147F}"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94091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5B626-FD0F-AC4A-8A0A-8603F96A147F}"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364713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BF5B626-FD0F-AC4A-8A0A-8603F96A147F}" type="datetimeFigureOut">
              <a:rPr lang="en-US" smtClean="0"/>
              <a:t>7/15/24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32947BA-CC7F-914C-BF06-02C60B6E182B}" type="slidenum">
              <a:rPr lang="en-US" smtClean="0"/>
              <a:t>‹#›</a:t>
            </a:fld>
            <a:endParaRPr lang="en-US"/>
          </a:p>
        </p:txBody>
      </p:sp>
    </p:spTree>
    <p:extLst>
      <p:ext uri="{BB962C8B-B14F-4D97-AF65-F5344CB8AC3E}">
        <p14:creationId xmlns:p14="http://schemas.microsoft.com/office/powerpoint/2010/main" val="154592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F5B626-FD0F-AC4A-8A0A-8603F96A147F}"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28269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F5B626-FD0F-AC4A-8A0A-8603F96A147F}" type="datetimeFigureOut">
              <a:rPr lang="en-US" smtClean="0"/>
              <a:t>7/15/24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947BA-CC7F-914C-BF06-02C60B6E182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48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F5B626-FD0F-AC4A-8A0A-8603F96A147F}" type="datetimeFigureOut">
              <a:rPr lang="en-US" smtClean="0"/>
              <a:t>7/15/24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947BA-CC7F-914C-BF06-02C60B6E182B}"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291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5B626-FD0F-AC4A-8A0A-8603F96A147F}" type="datetimeFigureOut">
              <a:rPr lang="en-US" smtClean="0"/>
              <a:t>7/15/24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417908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5B626-FD0F-AC4A-8A0A-8603F96A147F}"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296435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5B626-FD0F-AC4A-8A0A-8603F96A147F}" type="datetimeFigureOut">
              <a:rPr lang="en-US" smtClean="0"/>
              <a:t>7/15/24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371203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F5B626-FD0F-AC4A-8A0A-8603F96A147F}" type="datetimeFigureOut">
              <a:rPr lang="en-US" smtClean="0"/>
              <a:t>7/15/24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32947BA-CC7F-914C-BF06-02C60B6E182B}" type="slidenum">
              <a:rPr lang="en-US" smtClean="0"/>
              <a:t>‹#›</a:t>
            </a:fld>
            <a:endParaRPr lang="en-US"/>
          </a:p>
        </p:txBody>
      </p:sp>
    </p:spTree>
    <p:extLst>
      <p:ext uri="{BB962C8B-B14F-4D97-AF65-F5344CB8AC3E}">
        <p14:creationId xmlns:p14="http://schemas.microsoft.com/office/powerpoint/2010/main" val="1919441156"/>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PhXwbeBrSr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FF6B5813-D74F-BA47-B55B-D462494C526A}"/>
              </a:ext>
            </a:extLst>
          </p:cNvPr>
          <p:cNvSpPr>
            <a:spLocks noGrp="1"/>
          </p:cNvSpPr>
          <p:nvPr>
            <p:ph type="ctrTitle"/>
          </p:nvPr>
        </p:nvSpPr>
        <p:spPr>
          <a:xfrm>
            <a:off x="643467" y="643467"/>
            <a:ext cx="6516241" cy="5571066"/>
          </a:xfrm>
        </p:spPr>
        <p:txBody>
          <a:bodyPr>
            <a:normAutofit/>
          </a:bodyPr>
          <a:lstStyle/>
          <a:p>
            <a:pPr algn="r"/>
            <a:r>
              <a:rPr lang="en-US" sz="8800" dirty="0"/>
              <a:t>Listening and speaking with reflections</a:t>
            </a:r>
          </a:p>
        </p:txBody>
      </p:sp>
      <p:sp>
        <p:nvSpPr>
          <p:cNvPr id="8" name="Rectangle 11">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9" name="Group 13">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3595" y="1903304"/>
            <a:ext cx="3051394" cy="3051388"/>
            <a:chOff x="7933595" y="1903304"/>
            <a:chExt cx="3051394" cy="3051388"/>
          </a:xfrm>
        </p:grpSpPr>
        <p:sp>
          <p:nvSpPr>
            <p:cNvPr id="11" name="Oval 14">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5">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ubtitle 4">
            <a:extLst>
              <a:ext uri="{FF2B5EF4-FFF2-40B4-BE49-F238E27FC236}">
                <a16:creationId xmlns:a16="http://schemas.microsoft.com/office/drawing/2014/main" id="{953A29E2-82EE-D543-A340-F1D118214F8C}"/>
              </a:ext>
            </a:extLst>
          </p:cNvPr>
          <p:cNvSpPr>
            <a:spLocks noGrp="1"/>
          </p:cNvSpPr>
          <p:nvPr>
            <p:ph type="subTitle" idx="1"/>
          </p:nvPr>
        </p:nvSpPr>
        <p:spPr>
          <a:xfrm>
            <a:off x="8095025" y="2064730"/>
            <a:ext cx="2728540" cy="2728536"/>
          </a:xfrm>
        </p:spPr>
        <p:txBody>
          <a:bodyPr anchor="ctr">
            <a:normAutofit/>
          </a:bodyPr>
          <a:lstStyle/>
          <a:p>
            <a:pPr algn="ctr"/>
            <a:r>
              <a:rPr lang="en-US" sz="2400" dirty="0">
                <a:solidFill>
                  <a:srgbClr val="FFFFFF"/>
                </a:solidFill>
              </a:rPr>
              <a:t>Module 3</a:t>
            </a:r>
          </a:p>
        </p:txBody>
      </p:sp>
    </p:spTree>
    <p:extLst>
      <p:ext uri="{BB962C8B-B14F-4D97-AF65-F5344CB8AC3E}">
        <p14:creationId xmlns:p14="http://schemas.microsoft.com/office/powerpoint/2010/main" val="14037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2E7F-0E7A-A641-81E1-6659999CA595}"/>
              </a:ext>
            </a:extLst>
          </p:cNvPr>
          <p:cNvSpPr>
            <a:spLocks noGrp="1"/>
          </p:cNvSpPr>
          <p:nvPr>
            <p:ph type="title"/>
          </p:nvPr>
        </p:nvSpPr>
        <p:spPr>
          <a:xfrm>
            <a:off x="899197" y="191132"/>
            <a:ext cx="10393606" cy="1609344"/>
          </a:xfrm>
        </p:spPr>
        <p:txBody>
          <a:bodyPr/>
          <a:lstStyle/>
          <a:p>
            <a:r>
              <a:rPr lang="en-US" dirty="0"/>
              <a:t>Reflections are frequently used in…</a:t>
            </a:r>
          </a:p>
        </p:txBody>
      </p:sp>
      <p:sp>
        <p:nvSpPr>
          <p:cNvPr id="3" name="Content Placeholder 2">
            <a:extLst>
              <a:ext uri="{FF2B5EF4-FFF2-40B4-BE49-F238E27FC236}">
                <a16:creationId xmlns:a16="http://schemas.microsoft.com/office/drawing/2014/main" id="{9535BCE5-71EB-2A4E-B603-478B1C90DAC8}"/>
              </a:ext>
            </a:extLst>
          </p:cNvPr>
          <p:cNvSpPr>
            <a:spLocks noGrp="1"/>
          </p:cNvSpPr>
          <p:nvPr>
            <p:ph idx="1"/>
          </p:nvPr>
        </p:nvSpPr>
        <p:spPr>
          <a:xfrm>
            <a:off x="3412273" y="1800477"/>
            <a:ext cx="7995425" cy="4544568"/>
          </a:xfrm>
        </p:spPr>
        <p:txBody>
          <a:bodyPr>
            <a:normAutofit lnSpcReduction="10000"/>
          </a:bodyPr>
          <a:lstStyle/>
          <a:p>
            <a:pPr marL="0" indent="0">
              <a:lnSpc>
                <a:spcPct val="120000"/>
              </a:lnSpc>
              <a:buNone/>
            </a:pPr>
            <a:r>
              <a:rPr lang="en-US" sz="2200" i="1" dirty="0">
                <a:latin typeface="Arial" charset="0"/>
              </a:rPr>
              <a:t>It’s not enough to listen…they need to know that you have heard what they have said. So </a:t>
            </a:r>
            <a:r>
              <a:rPr lang="en-US" sz="2200" i="1" dirty="0">
                <a:highlight>
                  <a:srgbClr val="FFFF00"/>
                </a:highlight>
                <a:latin typeface="Arial" charset="0"/>
              </a:rPr>
              <a:t>reflect back what you hear</a:t>
            </a:r>
            <a:r>
              <a:rPr lang="en-US" sz="2200" i="1" dirty="0">
                <a:latin typeface="Arial" charset="0"/>
              </a:rPr>
              <a:t>.</a:t>
            </a:r>
            <a:r>
              <a:rPr lang="en-US" sz="2200" dirty="0">
                <a:latin typeface="Arial" charset="0"/>
              </a:rPr>
              <a:t> </a:t>
            </a:r>
          </a:p>
          <a:p>
            <a:pPr marL="548640" lvl="2" indent="0" algn="r">
              <a:lnSpc>
                <a:spcPct val="120000"/>
              </a:lnSpc>
              <a:buNone/>
            </a:pPr>
            <a:r>
              <a:rPr lang="en-US" sz="1200" dirty="0" err="1">
                <a:latin typeface="Rockwell" panose="02060603020205020403" pitchFamily="18" charset="77"/>
              </a:rPr>
              <a:t>Ury</a:t>
            </a:r>
            <a:r>
              <a:rPr lang="en-US" sz="1200" dirty="0">
                <a:latin typeface="Rockwell" panose="02060603020205020403" pitchFamily="18" charset="77"/>
              </a:rPr>
              <a:t>, 1993, Getting Past No: Negotiating in Difficult Situations</a:t>
            </a:r>
          </a:p>
          <a:p>
            <a:pPr marL="0" indent="0">
              <a:lnSpc>
                <a:spcPct val="120000"/>
              </a:lnSpc>
              <a:buNone/>
            </a:pPr>
            <a:r>
              <a:rPr lang="en-US" i="1" dirty="0">
                <a:latin typeface="Arial" panose="020B0604020202020204" pitchFamily="34" charset="0"/>
                <a:cs typeface="Arial" panose="020B0604020202020204" pitchFamily="34" charset="0"/>
              </a:rPr>
              <a:t>Actively listening to what the person in crisis is saying is vital. When a listener (negotiator) is able to </a:t>
            </a:r>
            <a:r>
              <a:rPr lang="en-US" i="1" dirty="0">
                <a:highlight>
                  <a:srgbClr val="FFFF00"/>
                </a:highlight>
                <a:latin typeface="Arial" panose="020B0604020202020204" pitchFamily="34" charset="0"/>
                <a:cs typeface="Arial" panose="020B0604020202020204" pitchFamily="34" charset="0"/>
              </a:rPr>
              <a:t>reflect the subject’s feelings</a:t>
            </a:r>
            <a:r>
              <a:rPr lang="en-US" i="1" dirty="0">
                <a:latin typeface="Arial" panose="020B0604020202020204" pitchFamily="34" charset="0"/>
                <a:cs typeface="Arial" panose="020B0604020202020204" pitchFamily="34" charset="0"/>
              </a:rPr>
              <a:t>, the former is perceived as being understanding. This is the basis for a relationship in which the person in crisis is ready to accept and act upon the suggestions of the negotiator. </a:t>
            </a:r>
          </a:p>
          <a:p>
            <a:pPr marL="548640" lvl="2" indent="0" algn="r">
              <a:lnSpc>
                <a:spcPct val="120000"/>
              </a:lnSpc>
              <a:buNone/>
            </a:pPr>
            <a:r>
              <a:rPr lang="en-US" sz="1200" dirty="0" err="1"/>
              <a:t>Vecchi</a:t>
            </a:r>
            <a:r>
              <a:rPr lang="en-US" sz="1200" dirty="0"/>
              <a:t>, 2005, Crisis Negotiation: Current Strategies and Issues</a:t>
            </a:r>
          </a:p>
          <a:p>
            <a:pPr marL="0" indent="0">
              <a:lnSpc>
                <a:spcPct val="120000"/>
              </a:lnSpc>
              <a:buNone/>
            </a:pPr>
            <a:r>
              <a:rPr lang="en-US" i="1" dirty="0">
                <a:latin typeface="Arial" panose="020B0604020202020204" pitchFamily="34" charset="0"/>
                <a:cs typeface="Arial" panose="020B0604020202020204" pitchFamily="34" charset="0"/>
              </a:rPr>
              <a:t>Resist the temptation to “make better” instantly. Instead of giving advice, continue to accept and </a:t>
            </a:r>
            <a:r>
              <a:rPr lang="en-US" i="1" dirty="0">
                <a:highlight>
                  <a:srgbClr val="FFFF00"/>
                </a:highlight>
                <a:latin typeface="Arial" panose="020B0604020202020204" pitchFamily="34" charset="0"/>
                <a:cs typeface="Arial" panose="020B0604020202020204" pitchFamily="34" charset="0"/>
              </a:rPr>
              <a:t>reflect your child’s feelings</a:t>
            </a:r>
            <a:r>
              <a:rPr lang="en-US" i="1" dirty="0">
                <a:latin typeface="Arial" panose="020B0604020202020204" pitchFamily="34" charset="0"/>
                <a:cs typeface="Arial" panose="020B0604020202020204" pitchFamily="34" charset="0"/>
              </a:rPr>
              <a:t>.</a:t>
            </a:r>
          </a:p>
          <a:p>
            <a:pPr marL="548640" lvl="2" indent="0" algn="r">
              <a:lnSpc>
                <a:spcPct val="120000"/>
              </a:lnSpc>
              <a:buNone/>
            </a:pPr>
            <a:r>
              <a:rPr lang="en-US" sz="1200" dirty="0"/>
              <a:t>Faber, 2012, How to Talk So Kids Will Listen &amp; Listen So Kids Will Talk</a:t>
            </a:r>
          </a:p>
          <a:p>
            <a:endParaRPr lang="en-US" dirty="0"/>
          </a:p>
          <a:p>
            <a:endParaRPr lang="en-US" dirty="0">
              <a:latin typeface="Arial" charset="0"/>
            </a:endParaRPr>
          </a:p>
          <a:p>
            <a:endParaRPr lang="en-US" dirty="0"/>
          </a:p>
        </p:txBody>
      </p:sp>
      <p:sp>
        <p:nvSpPr>
          <p:cNvPr id="4" name="Content Placeholder 2">
            <a:extLst>
              <a:ext uri="{FF2B5EF4-FFF2-40B4-BE49-F238E27FC236}">
                <a16:creationId xmlns:a16="http://schemas.microsoft.com/office/drawing/2014/main" id="{4FC5318D-4336-034C-9E38-41BB506826A4}"/>
              </a:ext>
            </a:extLst>
          </p:cNvPr>
          <p:cNvSpPr txBox="1">
            <a:spLocks/>
          </p:cNvSpPr>
          <p:nvPr/>
        </p:nvSpPr>
        <p:spPr>
          <a:xfrm>
            <a:off x="323385" y="1859020"/>
            <a:ext cx="3088888" cy="621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r">
              <a:buNone/>
            </a:pPr>
            <a:r>
              <a:rPr lang="en-US" b="1" dirty="0">
                <a:solidFill>
                  <a:schemeClr val="accent1"/>
                </a:solidFill>
              </a:rPr>
              <a:t>Business Negotiation:</a:t>
            </a:r>
          </a:p>
        </p:txBody>
      </p:sp>
      <p:sp>
        <p:nvSpPr>
          <p:cNvPr id="5" name="Content Placeholder 2">
            <a:extLst>
              <a:ext uri="{FF2B5EF4-FFF2-40B4-BE49-F238E27FC236}">
                <a16:creationId xmlns:a16="http://schemas.microsoft.com/office/drawing/2014/main" id="{251ED1E1-B79D-6B4F-ADFE-F1B7B553ED61}"/>
              </a:ext>
            </a:extLst>
          </p:cNvPr>
          <p:cNvSpPr txBox="1">
            <a:spLocks/>
          </p:cNvSpPr>
          <p:nvPr/>
        </p:nvSpPr>
        <p:spPr>
          <a:xfrm>
            <a:off x="413783" y="2984289"/>
            <a:ext cx="2998490" cy="621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r">
              <a:buNone/>
            </a:pPr>
            <a:r>
              <a:rPr lang="en-US" b="1" dirty="0">
                <a:solidFill>
                  <a:schemeClr val="accent1"/>
                </a:solidFill>
              </a:rPr>
              <a:t>Crisis Negotiation:</a:t>
            </a:r>
          </a:p>
        </p:txBody>
      </p:sp>
      <p:sp>
        <p:nvSpPr>
          <p:cNvPr id="6" name="Content Placeholder 2">
            <a:extLst>
              <a:ext uri="{FF2B5EF4-FFF2-40B4-BE49-F238E27FC236}">
                <a16:creationId xmlns:a16="http://schemas.microsoft.com/office/drawing/2014/main" id="{9EA23FFD-3EAF-1A48-9A6F-B240DA216318}"/>
              </a:ext>
            </a:extLst>
          </p:cNvPr>
          <p:cNvSpPr txBox="1">
            <a:spLocks/>
          </p:cNvSpPr>
          <p:nvPr/>
        </p:nvSpPr>
        <p:spPr>
          <a:xfrm>
            <a:off x="413782" y="5084029"/>
            <a:ext cx="2998489" cy="621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r">
              <a:buNone/>
            </a:pPr>
            <a:r>
              <a:rPr lang="en-US" b="1" dirty="0">
                <a:solidFill>
                  <a:schemeClr val="accent1"/>
                </a:solidFill>
              </a:rPr>
              <a:t>Parenting:</a:t>
            </a:r>
          </a:p>
        </p:txBody>
      </p:sp>
    </p:spTree>
    <p:extLst>
      <p:ext uri="{BB962C8B-B14F-4D97-AF65-F5344CB8AC3E}">
        <p14:creationId xmlns:p14="http://schemas.microsoft.com/office/powerpoint/2010/main" val="283875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5248-78B6-8342-B4B9-09BA18BC013A}"/>
              </a:ext>
            </a:extLst>
          </p:cNvPr>
          <p:cNvSpPr>
            <a:spLocks noGrp="1"/>
          </p:cNvSpPr>
          <p:nvPr>
            <p:ph type="title"/>
          </p:nvPr>
        </p:nvSpPr>
        <p:spPr>
          <a:xfrm>
            <a:off x="1069848" y="484632"/>
            <a:ext cx="10058400" cy="1609344"/>
          </a:xfrm>
        </p:spPr>
        <p:txBody>
          <a:bodyPr>
            <a:normAutofit/>
          </a:bodyPr>
          <a:lstStyle/>
          <a:p>
            <a:pPr algn="ctr"/>
            <a:r>
              <a:rPr lang="en-US" dirty="0"/>
              <a:t>What’s the point of reflections?</a:t>
            </a:r>
          </a:p>
        </p:txBody>
      </p:sp>
      <p:graphicFrame>
        <p:nvGraphicFramePr>
          <p:cNvPr id="7" name="Content Placeholder 2">
            <a:extLst>
              <a:ext uri="{FF2B5EF4-FFF2-40B4-BE49-F238E27FC236}">
                <a16:creationId xmlns:a16="http://schemas.microsoft.com/office/drawing/2014/main" id="{2103EBC7-06EE-45F7-92C8-71829C7A42F6}"/>
              </a:ext>
            </a:extLst>
          </p:cNvPr>
          <p:cNvGraphicFramePr>
            <a:graphicFrameLocks noGrp="1"/>
          </p:cNvGraphicFramePr>
          <p:nvPr>
            <p:ph idx="1"/>
            <p:extLst>
              <p:ext uri="{D42A27DB-BD31-4B8C-83A1-F6EECF244321}">
                <p14:modId xmlns:p14="http://schemas.microsoft.com/office/powerpoint/2010/main" val="346893122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00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3" name="Oval 72">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74" name="Oval 73">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76" name="Rectangle 75">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8" name="Group 77">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79" name="Oval 78">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8914" name="Rectangle 2"/>
          <p:cNvSpPr>
            <a:spLocks noChangeArrowheads="1"/>
          </p:cNvSpPr>
          <p:nvPr/>
        </p:nvSpPr>
        <p:spPr bwMode="auto">
          <a:xfrm>
            <a:off x="1490145" y="2376862"/>
            <a:ext cx="2640646" cy="210427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altLang="en-US" sz="3000" cap="all" dirty="0">
                <a:solidFill>
                  <a:srgbClr val="FFFFFF"/>
                </a:solidFill>
                <a:latin typeface="Rockwell Condensed" panose="02060603050405020104"/>
              </a:rPr>
              <a:t>basic</a:t>
            </a:r>
            <a:r>
              <a:rPr kumimoji="0" lang="en-US" altLang="en-US" sz="3000" b="0" i="0" u="none" strike="noStrike" kern="1200" cap="all" spc="0" normalizeH="0" baseline="0" noProof="0" dirty="0">
                <a:ln>
                  <a:noFill/>
                </a:ln>
                <a:solidFill>
                  <a:srgbClr val="FFFFFF"/>
                </a:solidFill>
                <a:effectLst/>
                <a:uLnTx/>
                <a:uFillTx/>
                <a:latin typeface="Rockwell Condensed" panose="02060603050405020104"/>
                <a:ea typeface="+mn-ea"/>
                <a:cs typeface="+mn-cs"/>
              </a:rPr>
              <a:t> Reflections</a:t>
            </a:r>
          </a:p>
        </p:txBody>
      </p:sp>
      <p:sp>
        <p:nvSpPr>
          <p:cNvPr id="82" name="Rectangle 8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7">
              <a:alphaModFix amt="85000"/>
              <a:lum bright="70000" contrast="-70000"/>
              <a:extLst>
                <a:ext uri="{BEBA8EAE-BF5A-486C-A8C5-ECC9F3942E4B}">
                  <a14:imgProps xmlns:a14="http://schemas.microsoft.com/office/drawing/2010/main">
                    <a14:imgLayer r:embed="rId8">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915" name="Rectangle 3"/>
          <p:cNvSpPr>
            <a:spLocks noChangeArrowheads="1"/>
          </p:cNvSpPr>
          <p:nvPr/>
        </p:nvSpPr>
        <p:spPr bwMode="auto">
          <a:xfrm>
            <a:off x="6081089" y="725393"/>
            <a:ext cx="5142658" cy="5932295"/>
          </a:xfrm>
          <a:prstGeom prst="rect">
            <a:avLst/>
          </a:prstGeom>
        </p:spPr>
        <p:txBody>
          <a:bodyPr vert="horz" lIns="91440" tIns="45720" rIns="91440" bIns="45720" rtlCol="0" anchor="ctr">
            <a:normAutofit/>
          </a:bodyPr>
          <a:lstStyle/>
          <a:p>
            <a:pPr marL="350838"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Start with a reflection “stem”</a:t>
            </a:r>
          </a:p>
          <a:p>
            <a:pPr marL="808038" marR="0" lvl="1"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Rockwell" panose="02060603020205020403"/>
                <a:ea typeface="+mn-ea"/>
                <a:cs typeface="+mn-cs"/>
              </a:rPr>
              <a:t>So you’re saying…</a:t>
            </a:r>
          </a:p>
          <a:p>
            <a:pPr marL="808038" marR="0" lvl="1"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Rockwell" panose="02060603020205020403"/>
                <a:ea typeface="+mn-ea"/>
                <a:cs typeface="+mn-cs"/>
              </a:rPr>
              <a:t>It’s kind of like…</a:t>
            </a:r>
          </a:p>
          <a:p>
            <a:pPr marL="808038" marR="0" lvl="1"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Rockwell" panose="02060603020205020403"/>
                <a:ea typeface="+mn-ea"/>
                <a:cs typeface="+mn-cs"/>
              </a:rPr>
              <a:t>So what I’m hearing is…</a:t>
            </a:r>
          </a:p>
          <a:p>
            <a:pPr marL="350838"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Summarize what the person said using your own words. </a:t>
            </a:r>
          </a:p>
          <a:p>
            <a:pPr marL="350838"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Reflections can summarize the “gist” of what the person is saying. Think: “What is point the person is trying to make?”</a:t>
            </a:r>
          </a:p>
          <a:p>
            <a:pPr marL="350838"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Keep voice “flat” at the end so it is a reflection, rather than a question.</a:t>
            </a:r>
          </a:p>
          <a:p>
            <a:pPr marL="914400" marR="0" lvl="1"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endParaRPr kumimoji="0" lang="en-US" alt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endParaRPr kumimoji="0" lang="en-US" alt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61730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1409075" y="609600"/>
            <a:ext cx="9353863" cy="4953000"/>
          </a:xfrm>
          <a:prstGeom prst="wedgeRoundRectCallout">
            <a:avLst>
              <a:gd name="adj1" fmla="val -37315"/>
              <a:gd name="adj2" fmla="val 69069"/>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800" dirty="0">
                <a:latin typeface="Rockwell" panose="02060603020205020403" pitchFamily="18" charset="77"/>
              </a:rPr>
              <a:t>We just found out my girlfriend is pregnant again. Finances are already stretched so thin, I’m not sure how we’re going to make it work.</a:t>
            </a:r>
          </a:p>
        </p:txBody>
      </p:sp>
    </p:spTree>
    <p:extLst>
      <p:ext uri="{BB962C8B-B14F-4D97-AF65-F5344CB8AC3E}">
        <p14:creationId xmlns:p14="http://schemas.microsoft.com/office/powerpoint/2010/main" val="363136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1409075" y="609600"/>
            <a:ext cx="9353863" cy="4953000"/>
          </a:xfrm>
          <a:prstGeom prst="wedgeRoundRectCallout">
            <a:avLst>
              <a:gd name="adj1" fmla="val -37315"/>
              <a:gd name="adj2" fmla="val 69069"/>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800" dirty="0">
                <a:latin typeface="Rockwell" panose="02060603020205020403" pitchFamily="18" charset="77"/>
              </a:rPr>
              <a:t>Overall we’re pretty happy here. It helps to have a good neighborhood. I don’t have to worry.</a:t>
            </a:r>
          </a:p>
        </p:txBody>
      </p:sp>
    </p:spTree>
    <p:extLst>
      <p:ext uri="{BB962C8B-B14F-4D97-AF65-F5344CB8AC3E}">
        <p14:creationId xmlns:p14="http://schemas.microsoft.com/office/powerpoint/2010/main" val="276623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1409075" y="609600"/>
            <a:ext cx="9353863" cy="4953000"/>
          </a:xfrm>
          <a:prstGeom prst="wedgeRoundRectCallout">
            <a:avLst>
              <a:gd name="adj1" fmla="val -37315"/>
              <a:gd name="adj2" fmla="val 69069"/>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800" dirty="0">
                <a:latin typeface="Rockwell" panose="02060603020205020403" pitchFamily="18" charset="77"/>
              </a:rPr>
              <a:t>I’ve got to figure out what I’m doing after the Army. It’s hard to be 25 years old and not know where you’re headed.</a:t>
            </a:r>
          </a:p>
        </p:txBody>
      </p:sp>
    </p:spTree>
    <p:extLst>
      <p:ext uri="{BB962C8B-B14F-4D97-AF65-F5344CB8AC3E}">
        <p14:creationId xmlns:p14="http://schemas.microsoft.com/office/powerpoint/2010/main" val="272324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3" name="Rectangle 2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5" name="Rectangle 2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27" name="Group 2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8" name="Oval 2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Rectangle 3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3" name="Rectangle 3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5" name="Rectangle 3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Title 1">
            <a:extLst>
              <a:ext uri="{FF2B5EF4-FFF2-40B4-BE49-F238E27FC236}">
                <a16:creationId xmlns:a16="http://schemas.microsoft.com/office/drawing/2014/main" id="{5B0226A8-937C-024D-B177-6091EE4D4241}"/>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4700" dirty="0">
                <a:blipFill dpi="0" rotWithShape="1">
                  <a:blip r:embed="rId5"/>
                  <a:srcRect/>
                  <a:tile tx="6350" ty="-127000" sx="65000" sy="64000" flip="none" algn="tl"/>
                </a:blipFill>
              </a:rPr>
              <a:t>Emotion words make great reflections</a:t>
            </a:r>
          </a:p>
        </p:txBody>
      </p:sp>
      <p:sp>
        <p:nvSpPr>
          <p:cNvPr id="37" name="Rectangle 3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39" name="Group 3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0" name="Oval 3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1" name="Content Placeholder 3">
            <a:extLst>
              <a:ext uri="{FF2B5EF4-FFF2-40B4-BE49-F238E27FC236}">
                <a16:creationId xmlns:a16="http://schemas.microsoft.com/office/drawing/2014/main" id="{33B5A027-CE2B-C640-8DE5-3FC6BB2F57ED}"/>
              </a:ext>
            </a:extLst>
          </p:cNvPr>
          <p:cNvGraphicFramePr>
            <a:graphicFrameLocks/>
          </p:cNvGraphicFramePr>
          <p:nvPr>
            <p:extLst>
              <p:ext uri="{D42A27DB-BD31-4B8C-83A1-F6EECF244321}">
                <p14:modId xmlns:p14="http://schemas.microsoft.com/office/powerpoint/2010/main" val="3174433752"/>
              </p:ext>
            </p:extLst>
          </p:nvPr>
        </p:nvGraphicFramePr>
        <p:xfrm>
          <a:off x="920159" y="1110055"/>
          <a:ext cx="6585960" cy="4658299"/>
        </p:xfrm>
        <a:graphic>
          <a:graphicData uri="http://schemas.openxmlformats.org/drawingml/2006/table">
            <a:tbl>
              <a:tblPr>
                <a:tableStyleId>{5C22544A-7EE6-4342-B048-85BDC9FD1C3A}</a:tableStyleId>
              </a:tblPr>
              <a:tblGrid>
                <a:gridCol w="3234398">
                  <a:extLst>
                    <a:ext uri="{9D8B030D-6E8A-4147-A177-3AD203B41FA5}">
                      <a16:colId xmlns:a16="http://schemas.microsoft.com/office/drawing/2014/main" val="154351873"/>
                    </a:ext>
                  </a:extLst>
                </a:gridCol>
                <a:gridCol w="3351562">
                  <a:extLst>
                    <a:ext uri="{9D8B030D-6E8A-4147-A177-3AD203B41FA5}">
                      <a16:colId xmlns:a16="http://schemas.microsoft.com/office/drawing/2014/main" val="3037959596"/>
                    </a:ext>
                  </a:extLst>
                </a:gridCol>
              </a:tblGrid>
              <a:tr h="955752">
                <a:tc>
                  <a:txBody>
                    <a:bodyPr/>
                    <a:lstStyle/>
                    <a:p>
                      <a:pPr marL="0" marR="0" algn="l" fontAlgn="t">
                        <a:spcBef>
                          <a:spcPts val="0"/>
                        </a:spcBef>
                        <a:spcAft>
                          <a:spcPts val="0"/>
                        </a:spcAft>
                      </a:pPr>
                      <a:r>
                        <a:rPr lang="en-US" sz="2200" b="0" i="0" u="none" strike="noStrike" dirty="0">
                          <a:solidFill>
                            <a:schemeClr val="bg1"/>
                          </a:solidFill>
                          <a:effectLst/>
                          <a:latin typeface="Rockwell" panose="02060603020205020403" pitchFamily="18" charset="77"/>
                          <a:ea typeface="Calibri" panose="020F0502020204030204" pitchFamily="34" charset="0"/>
                          <a:cs typeface="Calibri" panose="020F0502020204030204" pitchFamily="34" charset="0"/>
                        </a:rPr>
                        <a:t>There isn’t much to do around here on the weekends.</a:t>
                      </a:r>
                      <a:endParaRPr lang="en-US" sz="2200" b="0" i="0" u="none" strike="noStrike" dirty="0">
                        <a:solidFill>
                          <a:schemeClr val="bg1"/>
                        </a:solidFill>
                        <a:effectLst/>
                        <a:latin typeface="Rockwell" panose="02060603020205020403" pitchFamily="18" charset="77"/>
                        <a:cs typeface="Calibri" panose="020F0502020204030204" pitchFamily="34" charset="0"/>
                      </a:endParaRPr>
                    </a:p>
                  </a:txBody>
                  <a:tcPr marL="72030" marR="72030" marT="14217"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54864" marR="0" algn="l" fontAlgn="t">
                        <a:spcBef>
                          <a:spcPts val="0"/>
                        </a:spcBef>
                        <a:spcAft>
                          <a:spcPts val="0"/>
                        </a:spcAft>
                      </a:pP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So you’re a little </a:t>
                      </a:r>
                      <a:r>
                        <a:rPr lang="en-US" sz="2200" b="0" i="1" u="sng" strike="noStrike" dirty="0">
                          <a:effectLst/>
                          <a:latin typeface="Rockwell" panose="02060603020205020403" pitchFamily="18" charset="77"/>
                          <a:ea typeface="Calibri" panose="020F0502020204030204" pitchFamily="34" charset="0"/>
                          <a:cs typeface="Calibri" panose="020F0502020204030204" pitchFamily="34" charset="0"/>
                        </a:rPr>
                        <a:t>bored</a:t>
                      </a: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a:t>
                      </a:r>
                      <a:endParaRPr lang="en-US" sz="2200" b="0" i="0" u="none" strike="noStrike" dirty="0">
                        <a:effectLst/>
                        <a:latin typeface="Rockwell" panose="02060603020205020403" pitchFamily="18" charset="77"/>
                        <a:cs typeface="Calibri" panose="020F0502020204030204" pitchFamily="34" charset="0"/>
                      </a:endParaRPr>
                    </a:p>
                  </a:txBody>
                  <a:tcPr marL="72030" marR="72030" marT="14217"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45045276"/>
                  </a:ext>
                </a:extLst>
              </a:tr>
              <a:tr h="1269895">
                <a:tc>
                  <a:txBody>
                    <a:bodyPr/>
                    <a:lstStyle/>
                    <a:p>
                      <a:pPr marL="0" marR="0" algn="l" fontAlgn="t">
                        <a:spcBef>
                          <a:spcPts val="0"/>
                        </a:spcBef>
                        <a:spcAft>
                          <a:spcPts val="0"/>
                        </a:spcAft>
                      </a:pPr>
                      <a:r>
                        <a:rPr lang="en-US" sz="2200" b="0" i="0" u="none" strike="noStrike" dirty="0">
                          <a:solidFill>
                            <a:schemeClr val="bg1"/>
                          </a:solidFill>
                          <a:effectLst/>
                          <a:latin typeface="Rockwell" panose="02060603020205020403" pitchFamily="18" charset="77"/>
                          <a:ea typeface="Calibri" panose="020F0502020204030204" pitchFamily="34" charset="0"/>
                          <a:cs typeface="Calibri" panose="020F0502020204030204" pitchFamily="34" charset="0"/>
                        </a:rPr>
                        <a:t>I keep practicing and never get any better. </a:t>
                      </a:r>
                      <a:endParaRPr lang="en-US" sz="2200" b="0" i="0" u="none" strike="noStrike" dirty="0">
                        <a:solidFill>
                          <a:schemeClr val="bg1"/>
                        </a:solidFill>
                        <a:effectLst/>
                        <a:latin typeface="Rockwell" panose="02060603020205020403" pitchFamily="18" charset="77"/>
                        <a:cs typeface="Calibri" panose="020F0502020204030204" pitchFamily="34" charset="0"/>
                      </a:endParaRPr>
                    </a:p>
                  </a:txBody>
                  <a:tcPr marL="72030" marR="72030" marT="14217"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54864" marR="0" algn="l" fontAlgn="t">
                        <a:spcBef>
                          <a:spcPts val="0"/>
                        </a:spcBef>
                        <a:spcAft>
                          <a:spcPts val="0"/>
                        </a:spcAft>
                      </a:pP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It’s </a:t>
                      </a:r>
                      <a:r>
                        <a:rPr lang="en-US" sz="2200" b="0" i="1" u="sng" strike="noStrike" dirty="0">
                          <a:effectLst/>
                          <a:latin typeface="Rockwell" panose="02060603020205020403" pitchFamily="18" charset="77"/>
                          <a:ea typeface="Calibri" panose="020F0502020204030204" pitchFamily="34" charset="0"/>
                          <a:cs typeface="Calibri" panose="020F0502020204030204" pitchFamily="34" charset="0"/>
                        </a:rPr>
                        <a:t>frustrating</a:t>
                      </a: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 to be putting in so much work, and not seeing any results. </a:t>
                      </a:r>
                      <a:endParaRPr lang="en-US" sz="2200" b="0" i="0" u="none" strike="noStrike" dirty="0">
                        <a:effectLst/>
                        <a:latin typeface="Rockwell" panose="02060603020205020403" pitchFamily="18" charset="77"/>
                        <a:cs typeface="Calibri" panose="020F0502020204030204" pitchFamily="34" charset="0"/>
                      </a:endParaRPr>
                    </a:p>
                  </a:txBody>
                  <a:tcPr marL="72030" marR="72030" marT="14217"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86027892"/>
                  </a:ext>
                </a:extLst>
              </a:tr>
              <a:tr h="1315151">
                <a:tc>
                  <a:txBody>
                    <a:bodyPr/>
                    <a:lstStyle/>
                    <a:p>
                      <a:pPr marL="0" marR="0" algn="l" fontAlgn="t">
                        <a:spcBef>
                          <a:spcPts val="0"/>
                        </a:spcBef>
                        <a:spcAft>
                          <a:spcPts val="0"/>
                        </a:spcAft>
                      </a:pPr>
                      <a:r>
                        <a:rPr lang="en-US" sz="2200" b="0" i="0" u="none" strike="noStrike" dirty="0">
                          <a:solidFill>
                            <a:schemeClr val="bg1"/>
                          </a:solidFill>
                          <a:effectLst/>
                          <a:latin typeface="Rockwell" panose="02060603020205020403" pitchFamily="18" charset="77"/>
                          <a:ea typeface="Calibri" panose="020F0502020204030204" pitchFamily="34" charset="0"/>
                          <a:cs typeface="Calibri" panose="020F0502020204030204" pitchFamily="34" charset="0"/>
                        </a:rPr>
                        <a:t>We did the same thing, and I’m the one that gets in trouble?</a:t>
                      </a:r>
                      <a:endParaRPr lang="en-US" sz="2200" b="0" i="0" u="none" strike="noStrike" dirty="0">
                        <a:solidFill>
                          <a:schemeClr val="bg1"/>
                        </a:solidFill>
                        <a:effectLst/>
                        <a:latin typeface="Rockwell" panose="02060603020205020403" pitchFamily="18" charset="77"/>
                        <a:cs typeface="Calibri" panose="020F0502020204030204" pitchFamily="34" charset="0"/>
                      </a:endParaRPr>
                    </a:p>
                  </a:txBody>
                  <a:tcPr marL="72030" marR="72030" marT="14217"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64008" marR="0" algn="l" fontAlgn="t">
                        <a:spcBef>
                          <a:spcPts val="0"/>
                        </a:spcBef>
                        <a:spcAft>
                          <a:spcPts val="0"/>
                        </a:spcAft>
                      </a:pP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The whole thing feels </a:t>
                      </a:r>
                      <a:r>
                        <a:rPr lang="en-US" sz="2200" b="0" i="1" u="sng" strike="noStrike" dirty="0">
                          <a:effectLst/>
                          <a:latin typeface="Rockwell" panose="02060603020205020403" pitchFamily="18" charset="77"/>
                          <a:ea typeface="Calibri" panose="020F0502020204030204" pitchFamily="34" charset="0"/>
                          <a:cs typeface="Calibri" panose="020F0502020204030204" pitchFamily="34" charset="0"/>
                        </a:rPr>
                        <a:t>unfair</a:t>
                      </a: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a:t>
                      </a:r>
                      <a:endParaRPr lang="en-US" sz="2200" b="0" i="0" u="none" strike="noStrike" dirty="0">
                        <a:effectLst/>
                        <a:latin typeface="Rockwell" panose="02060603020205020403" pitchFamily="18" charset="77"/>
                        <a:cs typeface="Calibri" panose="020F0502020204030204" pitchFamily="34" charset="0"/>
                      </a:endParaRPr>
                    </a:p>
                  </a:txBody>
                  <a:tcPr marL="72030" marR="72030" marT="14217"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97445272"/>
                  </a:ext>
                </a:extLst>
              </a:tr>
              <a:tr h="967754">
                <a:tc>
                  <a:txBody>
                    <a:bodyPr/>
                    <a:lstStyle/>
                    <a:p>
                      <a:pPr marL="0" marR="0" algn="l" fontAlgn="t">
                        <a:spcBef>
                          <a:spcPts val="0"/>
                        </a:spcBef>
                        <a:spcAft>
                          <a:spcPts val="0"/>
                        </a:spcAft>
                      </a:pPr>
                      <a:r>
                        <a:rPr lang="en-US" sz="2200" b="0" i="0" u="none" strike="noStrike" dirty="0">
                          <a:solidFill>
                            <a:schemeClr val="bg1"/>
                          </a:solidFill>
                          <a:effectLst/>
                          <a:latin typeface="Rockwell" panose="02060603020205020403" pitchFamily="18" charset="77"/>
                          <a:ea typeface="Calibri" panose="020F0502020204030204" pitchFamily="34" charset="0"/>
                          <a:cs typeface="Calibri" panose="020F0502020204030204" pitchFamily="34" charset="0"/>
                        </a:rPr>
                        <a:t>I got my best time yet!</a:t>
                      </a:r>
                      <a:endParaRPr lang="en-US" sz="2200" b="0" i="0" u="none" strike="noStrike" dirty="0">
                        <a:solidFill>
                          <a:schemeClr val="bg1"/>
                        </a:solidFill>
                        <a:effectLst/>
                        <a:latin typeface="Rockwell" panose="02060603020205020403" pitchFamily="18" charset="77"/>
                        <a:cs typeface="Calibri" panose="020F0502020204030204" pitchFamily="34" charset="0"/>
                      </a:endParaRPr>
                    </a:p>
                  </a:txBody>
                  <a:tcPr marL="72030" marR="72030" marT="14217"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64008" marR="0" algn="l" fontAlgn="t">
                        <a:spcBef>
                          <a:spcPts val="0"/>
                        </a:spcBef>
                        <a:spcAft>
                          <a:spcPts val="0"/>
                        </a:spcAft>
                      </a:pP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That’s </a:t>
                      </a:r>
                      <a:r>
                        <a:rPr lang="en-US" sz="2200" b="0" i="1" u="sng" strike="noStrike" dirty="0">
                          <a:effectLst/>
                          <a:latin typeface="Rockwell" panose="02060603020205020403" pitchFamily="18" charset="77"/>
                          <a:ea typeface="Calibri" panose="020F0502020204030204" pitchFamily="34" charset="0"/>
                          <a:cs typeface="Calibri" panose="020F0502020204030204" pitchFamily="34" charset="0"/>
                        </a:rPr>
                        <a:t>exciting</a:t>
                      </a:r>
                      <a:r>
                        <a:rPr lang="en-US" sz="2200" b="0" i="1" u="none" strike="noStrike" dirty="0">
                          <a:effectLst/>
                          <a:latin typeface="Rockwell" panose="02060603020205020403" pitchFamily="18" charset="77"/>
                          <a:ea typeface="Calibri" panose="020F0502020204030204" pitchFamily="34" charset="0"/>
                          <a:cs typeface="Calibri" panose="020F0502020204030204" pitchFamily="34" charset="0"/>
                        </a:rPr>
                        <a:t>! </a:t>
                      </a:r>
                      <a:endParaRPr lang="en-US" sz="2200" b="0" i="0" u="none" strike="noStrike" dirty="0">
                        <a:effectLst/>
                        <a:latin typeface="Rockwell" panose="02060603020205020403" pitchFamily="18" charset="77"/>
                        <a:cs typeface="Calibri" panose="020F0502020204030204" pitchFamily="34" charset="0"/>
                      </a:endParaRPr>
                    </a:p>
                  </a:txBody>
                  <a:tcPr marL="72030" marR="72030" marT="14217"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38713023"/>
                  </a:ext>
                </a:extLst>
              </a:tr>
            </a:tbl>
          </a:graphicData>
        </a:graphic>
      </p:graphicFrame>
    </p:spTree>
    <p:extLst>
      <p:ext uri="{BB962C8B-B14F-4D97-AF65-F5344CB8AC3E}">
        <p14:creationId xmlns:p14="http://schemas.microsoft.com/office/powerpoint/2010/main" val="173473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97D9-93CF-AC45-ADEF-F6CAD8D6A641}"/>
              </a:ext>
            </a:extLst>
          </p:cNvPr>
          <p:cNvSpPr>
            <a:spLocks noGrp="1"/>
          </p:cNvSpPr>
          <p:nvPr>
            <p:ph type="title"/>
          </p:nvPr>
        </p:nvSpPr>
        <p:spPr/>
        <p:txBody>
          <a:bodyPr/>
          <a:lstStyle/>
          <a:p>
            <a:pPr algn="ctr"/>
            <a:r>
              <a:rPr lang="en-US" dirty="0"/>
              <a:t>How would you reflect these?</a:t>
            </a:r>
          </a:p>
        </p:txBody>
      </p:sp>
      <p:sp>
        <p:nvSpPr>
          <p:cNvPr id="3" name="Content Placeholder 2">
            <a:extLst>
              <a:ext uri="{FF2B5EF4-FFF2-40B4-BE49-F238E27FC236}">
                <a16:creationId xmlns:a16="http://schemas.microsoft.com/office/drawing/2014/main" id="{1F0E5154-3F9E-6743-8660-96CCBBC68CC0}"/>
              </a:ext>
            </a:extLst>
          </p:cNvPr>
          <p:cNvSpPr>
            <a:spLocks noGrp="1"/>
          </p:cNvSpPr>
          <p:nvPr>
            <p:ph idx="1"/>
          </p:nvPr>
        </p:nvSpPr>
        <p:spPr>
          <a:xfrm>
            <a:off x="1069848" y="2074110"/>
            <a:ext cx="10058400" cy="4050792"/>
          </a:xfrm>
        </p:spPr>
        <p:txBody>
          <a:bodyPr>
            <a:normAutofit/>
          </a:bodyPr>
          <a:lstStyle/>
          <a:p>
            <a:r>
              <a:rPr lang="en-US" sz="2800" dirty="0"/>
              <a:t>Computers aren’t my strong point. I’m having a hard time figuring out this new system.</a:t>
            </a:r>
          </a:p>
          <a:p>
            <a:r>
              <a:rPr lang="en-US" sz="2800" dirty="0"/>
              <a:t>I’m having a hard time adjusting to this new location. I’ve always lived in big towns, and it seems like there’s not a lot going on here.</a:t>
            </a:r>
          </a:p>
          <a:p>
            <a:r>
              <a:rPr lang="en-US" sz="2800" dirty="0"/>
              <a:t>I’ve switched from cigarettes to vaping. I’d love to quit entirely, but it’s been tougher than I thought.</a:t>
            </a:r>
          </a:p>
          <a:p>
            <a:r>
              <a:rPr lang="en-US" sz="2800" dirty="0">
                <a:latin typeface="Rockwell" panose="02060603020205020403" pitchFamily="18" charset="77"/>
                <a:cs typeface="Calibri" panose="020F0502020204030204" pitchFamily="34" charset="0"/>
              </a:rPr>
              <a:t>It’s hard being away from my family. My wife gets mad that I can’t be around for birthdays and stuff.</a:t>
            </a:r>
            <a:endParaRPr lang="en-US" sz="2800" dirty="0"/>
          </a:p>
          <a:p>
            <a:endParaRPr lang="en-US" dirty="0"/>
          </a:p>
        </p:txBody>
      </p:sp>
    </p:spTree>
    <p:extLst>
      <p:ext uri="{BB962C8B-B14F-4D97-AF65-F5344CB8AC3E}">
        <p14:creationId xmlns:p14="http://schemas.microsoft.com/office/powerpoint/2010/main" val="32079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B624-5BEE-4540-902E-468B5F97E7FC}"/>
              </a:ext>
            </a:extLst>
          </p:cNvPr>
          <p:cNvSpPr>
            <a:spLocks noGrp="1"/>
          </p:cNvSpPr>
          <p:nvPr>
            <p:ph type="title"/>
          </p:nvPr>
        </p:nvSpPr>
        <p:spPr>
          <a:xfrm>
            <a:off x="838200" y="365125"/>
            <a:ext cx="10515600" cy="5934075"/>
          </a:xfrm>
        </p:spPr>
        <p:txBody>
          <a:bodyPr>
            <a:normAutofit/>
          </a:bodyPr>
          <a:lstStyle/>
          <a:p>
            <a:pPr algn="ctr"/>
            <a:r>
              <a:rPr lang="en-US" sz="5400" dirty="0"/>
              <a:t>Example:</a:t>
            </a:r>
            <a:br>
              <a:rPr lang="en-US" sz="5400" dirty="0"/>
            </a:br>
            <a:r>
              <a:rPr lang="en-US" sz="5400" dirty="0"/>
              <a:t>Effective use of reflections</a:t>
            </a:r>
          </a:p>
        </p:txBody>
      </p:sp>
      <p:sp>
        <p:nvSpPr>
          <p:cNvPr id="4" name="TextBox 3">
            <a:extLst>
              <a:ext uri="{FF2B5EF4-FFF2-40B4-BE49-F238E27FC236}">
                <a16:creationId xmlns:a16="http://schemas.microsoft.com/office/drawing/2014/main" id="{F9692A20-62D3-C0C5-0F39-FBDC27CEFDCB}"/>
              </a:ext>
            </a:extLst>
          </p:cNvPr>
          <p:cNvSpPr txBox="1"/>
          <p:nvPr/>
        </p:nvSpPr>
        <p:spPr>
          <a:xfrm>
            <a:off x="3048000" y="4021574"/>
            <a:ext cx="6096000" cy="369332"/>
          </a:xfrm>
          <a:prstGeom prst="rect">
            <a:avLst/>
          </a:prstGeom>
          <a:noFill/>
        </p:spPr>
        <p:txBody>
          <a:bodyPr wrap="square">
            <a:spAutoFit/>
          </a:bodyPr>
          <a:lstStyle/>
          <a:p>
            <a:pPr algn="ct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rPr>
              <a:t>https://youtu.be/PhXwbeBrSrY</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dirty="0">
                <a:effectLst/>
              </a:rPr>
              <a:t> </a:t>
            </a:r>
            <a:endParaRPr lang="en-US" dirty="0"/>
          </a:p>
        </p:txBody>
      </p:sp>
    </p:spTree>
    <p:extLst>
      <p:ext uri="{BB962C8B-B14F-4D97-AF65-F5344CB8AC3E}">
        <p14:creationId xmlns:p14="http://schemas.microsoft.com/office/powerpoint/2010/main" val="210882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998E-0BB3-71C0-C84D-153E9AC29F16}"/>
              </a:ext>
            </a:extLst>
          </p:cNvPr>
          <p:cNvSpPr>
            <a:spLocks noGrp="1"/>
          </p:cNvSpPr>
          <p:nvPr>
            <p:ph type="title"/>
          </p:nvPr>
        </p:nvSpPr>
        <p:spPr>
          <a:xfrm>
            <a:off x="1069848" y="484632"/>
            <a:ext cx="10058400" cy="5428488"/>
          </a:xfrm>
        </p:spPr>
        <p:txBody>
          <a:bodyPr>
            <a:normAutofit/>
          </a:bodyPr>
          <a:lstStyle/>
          <a:p>
            <a:pPr algn="ctr"/>
            <a:r>
              <a:rPr lang="en-US" i="1" dirty="0"/>
              <a:t>How did the NCO use reflections to deescalate and move towards solutions?</a:t>
            </a:r>
          </a:p>
        </p:txBody>
      </p:sp>
    </p:spTree>
    <p:extLst>
      <p:ext uri="{BB962C8B-B14F-4D97-AF65-F5344CB8AC3E}">
        <p14:creationId xmlns:p14="http://schemas.microsoft.com/office/powerpoint/2010/main" val="295071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5790-872C-0F41-AE7A-45F244356596}"/>
              </a:ext>
            </a:extLst>
          </p:cNvPr>
          <p:cNvSpPr>
            <a:spLocks noGrp="1"/>
          </p:cNvSpPr>
          <p:nvPr>
            <p:ph type="title"/>
          </p:nvPr>
        </p:nvSpPr>
        <p:spPr/>
        <p:txBody>
          <a:bodyPr/>
          <a:lstStyle/>
          <a:p>
            <a:endParaRPr lang="en-US"/>
          </a:p>
        </p:txBody>
      </p:sp>
      <p:pic>
        <p:nvPicPr>
          <p:cNvPr id="4" name="miscommunication coast guard commercial" descr="miscommunication coast guard commercial">
            <a:hlinkClick r:id="" action="ppaction://media"/>
            <a:extLst>
              <a:ext uri="{FF2B5EF4-FFF2-40B4-BE49-F238E27FC236}">
                <a16:creationId xmlns:a16="http://schemas.microsoft.com/office/drawing/2014/main" id="{61F8D6A6-327F-0548-A684-579BCDEB691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09189" y="109029"/>
            <a:ext cx="8854122" cy="6639942"/>
          </a:xfrm>
        </p:spPr>
      </p:pic>
    </p:spTree>
    <p:extLst>
      <p:ext uri="{BB962C8B-B14F-4D97-AF65-F5344CB8AC3E}">
        <p14:creationId xmlns:p14="http://schemas.microsoft.com/office/powerpoint/2010/main" val="22765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3" name="Oval 72">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74" name="Oval 73">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76" name="Rectangle 75">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8" name="Group 77">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79" name="Oval 78">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8914" name="Rectangle 2"/>
          <p:cNvSpPr>
            <a:spLocks noChangeArrowheads="1"/>
          </p:cNvSpPr>
          <p:nvPr/>
        </p:nvSpPr>
        <p:spPr bwMode="auto">
          <a:xfrm>
            <a:off x="1490145" y="2376862"/>
            <a:ext cx="2640646" cy="2104273"/>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altLang="en-US" sz="3000" cap="all" dirty="0">
                <a:solidFill>
                  <a:srgbClr val="FFFFFF"/>
                </a:solidFill>
                <a:latin typeface="+mj-lt"/>
                <a:ea typeface="+mj-ea"/>
                <a:cs typeface="+mj-cs"/>
              </a:rPr>
              <a:t>Advanced Reflections</a:t>
            </a:r>
          </a:p>
        </p:txBody>
      </p:sp>
      <p:sp>
        <p:nvSpPr>
          <p:cNvPr id="82" name="Rectangle 8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7">
              <a:alphaModFix amt="85000"/>
              <a:lum bright="70000" contrast="-70000"/>
              <a:extLst>
                <a:ext uri="{BEBA8EAE-BF5A-486C-A8C5-ECC9F3942E4B}">
                  <a14:imgProps xmlns:a14="http://schemas.microsoft.com/office/drawing/2010/main">
                    <a14:imgLayer r:embed="rId8">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915" name="Rectangle 3"/>
          <p:cNvSpPr>
            <a:spLocks noChangeArrowheads="1"/>
          </p:cNvSpPr>
          <p:nvPr/>
        </p:nvSpPr>
        <p:spPr bwMode="auto">
          <a:xfrm>
            <a:off x="6081089" y="725393"/>
            <a:ext cx="5142658" cy="5932295"/>
          </a:xfrm>
          <a:prstGeom prst="rect">
            <a:avLst/>
          </a:prstGeom>
        </p:spPr>
        <p:txBody>
          <a:bodyPr vert="horz" lIns="91440" tIns="45720" rIns="91440" bIns="45720" rtlCol="0" anchor="ctr">
            <a:normAutofit/>
          </a:bodyPr>
          <a:lstStyle/>
          <a:p>
            <a:pPr marL="350838" indent="-182880">
              <a:lnSpc>
                <a:spcPct val="90000"/>
              </a:lnSpc>
              <a:spcBef>
                <a:spcPct val="10000"/>
              </a:spcBef>
              <a:buClr>
                <a:schemeClr val="accent1">
                  <a:lumMod val="75000"/>
                </a:schemeClr>
              </a:buClr>
              <a:buSzPct val="85000"/>
              <a:buFont typeface="Wingdings" pitchFamily="2" charset="2"/>
              <a:buChar char="§"/>
            </a:pPr>
            <a:r>
              <a:rPr lang="en-US" altLang="en-US" sz="2400" dirty="0"/>
              <a:t>Strip the statement down; state only the most important parts. </a:t>
            </a:r>
          </a:p>
          <a:p>
            <a:pPr marL="742950" lvl="1" indent="-182880">
              <a:lnSpc>
                <a:spcPct val="90000"/>
              </a:lnSpc>
              <a:buClr>
                <a:schemeClr val="accent1">
                  <a:lumMod val="75000"/>
                </a:schemeClr>
              </a:buClr>
              <a:buSzPct val="85000"/>
              <a:buFont typeface="Wingdings" pitchFamily="2" charset="2"/>
              <a:buChar char="§"/>
            </a:pPr>
            <a:r>
              <a:rPr lang="en-US" sz="2400" i="1" dirty="0"/>
              <a:t>It’s surprising. </a:t>
            </a:r>
            <a:endParaRPr lang="en-US" sz="2400" dirty="0"/>
          </a:p>
          <a:p>
            <a:pPr marL="742950" lvl="1" indent="-182880">
              <a:lnSpc>
                <a:spcPct val="90000"/>
              </a:lnSpc>
              <a:buClr>
                <a:schemeClr val="accent1">
                  <a:lumMod val="75000"/>
                </a:schemeClr>
              </a:buClr>
              <a:buSzPct val="85000"/>
              <a:buFont typeface="Wingdings" pitchFamily="2" charset="2"/>
              <a:buChar char="§"/>
            </a:pPr>
            <a:r>
              <a:rPr lang="en-US" sz="2400" i="1" dirty="0"/>
              <a:t>It feels like a waste of your time, and so it frustrates you.</a:t>
            </a:r>
            <a:endParaRPr lang="en-US" sz="2400" dirty="0"/>
          </a:p>
          <a:p>
            <a:pPr marL="742950" lvl="1" indent="-182880">
              <a:lnSpc>
                <a:spcPct val="90000"/>
              </a:lnSpc>
              <a:buClr>
                <a:schemeClr val="accent1">
                  <a:lumMod val="75000"/>
                </a:schemeClr>
              </a:buClr>
              <a:buSzPct val="85000"/>
              <a:buFont typeface="Wingdings" pitchFamily="2" charset="2"/>
              <a:buChar char="§"/>
            </a:pPr>
            <a:r>
              <a:rPr lang="en-US" sz="2400" i="1" dirty="0"/>
              <a:t>It almost feels like you’re being singled out.</a:t>
            </a:r>
            <a:endParaRPr lang="en-US" altLang="en-US" sz="2400" dirty="0"/>
          </a:p>
          <a:p>
            <a:pPr marL="350838" indent="-182880">
              <a:lnSpc>
                <a:spcPct val="90000"/>
              </a:lnSpc>
              <a:spcBef>
                <a:spcPct val="10000"/>
              </a:spcBef>
              <a:buClr>
                <a:schemeClr val="accent1">
                  <a:lumMod val="75000"/>
                </a:schemeClr>
              </a:buClr>
              <a:buSzPct val="85000"/>
              <a:buFont typeface="Wingdings" pitchFamily="2" charset="2"/>
              <a:buChar char="§"/>
            </a:pPr>
            <a:r>
              <a:rPr lang="en-US" altLang="en-US" sz="2400" dirty="0"/>
              <a:t>Continue the thought; say what comes next. Try starting with a conjunction:</a:t>
            </a:r>
          </a:p>
          <a:p>
            <a:pPr marL="809625" lvl="1" indent="-182880">
              <a:lnSpc>
                <a:spcPct val="90000"/>
              </a:lnSpc>
              <a:spcBef>
                <a:spcPct val="10000"/>
              </a:spcBef>
              <a:buClr>
                <a:schemeClr val="accent1">
                  <a:lumMod val="75000"/>
                </a:schemeClr>
              </a:buClr>
              <a:buSzPct val="85000"/>
              <a:buFont typeface="Wingdings" pitchFamily="2" charset="2"/>
              <a:buChar char="§"/>
            </a:pPr>
            <a:r>
              <a:rPr lang="en-US" altLang="en-US" sz="2400" i="1" dirty="0"/>
              <a:t>…</a:t>
            </a:r>
            <a:r>
              <a:rPr lang="en-US" altLang="en-US" sz="2400" i="1" u="sng" dirty="0"/>
              <a:t>and</a:t>
            </a:r>
            <a:r>
              <a:rPr lang="en-US" altLang="en-US" sz="2400" i="1" dirty="0"/>
              <a:t> because of that, you feel...</a:t>
            </a:r>
          </a:p>
          <a:p>
            <a:pPr marL="809625" lvl="1" indent="-182880">
              <a:lnSpc>
                <a:spcPct val="90000"/>
              </a:lnSpc>
              <a:spcBef>
                <a:spcPct val="10000"/>
              </a:spcBef>
              <a:buClr>
                <a:schemeClr val="accent1">
                  <a:lumMod val="75000"/>
                </a:schemeClr>
              </a:buClr>
              <a:buSzPct val="85000"/>
              <a:buFont typeface="Wingdings" pitchFamily="2" charset="2"/>
              <a:buChar char="§"/>
            </a:pPr>
            <a:r>
              <a:rPr lang="en-US" altLang="en-US" sz="2400" i="1" dirty="0"/>
              <a:t>...</a:t>
            </a:r>
            <a:r>
              <a:rPr lang="en-US" altLang="en-US" sz="2400" i="1" u="sng" dirty="0"/>
              <a:t>based on that</a:t>
            </a:r>
            <a:r>
              <a:rPr lang="en-US" altLang="en-US" sz="2400" i="1" dirty="0"/>
              <a:t>, you...</a:t>
            </a:r>
          </a:p>
          <a:p>
            <a:pPr marL="809625" lvl="1" indent="-182880">
              <a:lnSpc>
                <a:spcPct val="90000"/>
              </a:lnSpc>
              <a:spcBef>
                <a:spcPct val="10000"/>
              </a:spcBef>
              <a:buClr>
                <a:schemeClr val="accent1">
                  <a:lumMod val="75000"/>
                </a:schemeClr>
              </a:buClr>
              <a:buSzPct val="85000"/>
              <a:buFont typeface="Wingdings" pitchFamily="2" charset="2"/>
              <a:buChar char="§"/>
            </a:pPr>
            <a:r>
              <a:rPr lang="en-US" altLang="en-US" sz="2400" i="1" dirty="0"/>
              <a:t>...</a:t>
            </a:r>
            <a:r>
              <a:rPr lang="en-US" altLang="en-US" sz="2400" i="1" u="sng" dirty="0"/>
              <a:t>because</a:t>
            </a:r>
            <a:r>
              <a:rPr lang="en-US" altLang="en-US" sz="2400" i="1" dirty="0"/>
              <a:t> it feels like...</a:t>
            </a:r>
          </a:p>
          <a:p>
            <a:pPr marL="914400" lvl="1" indent="-182880">
              <a:lnSpc>
                <a:spcPct val="90000"/>
              </a:lnSpc>
              <a:spcBef>
                <a:spcPct val="10000"/>
              </a:spcBef>
              <a:buClr>
                <a:schemeClr val="accent1">
                  <a:lumMod val="75000"/>
                </a:schemeClr>
              </a:buClr>
              <a:buSzPct val="85000"/>
              <a:buFont typeface="Wingdings" pitchFamily="2" charset="2"/>
              <a:buChar char="§"/>
            </a:pPr>
            <a:endParaRPr lang="en-US" altLang="en-US" dirty="0"/>
          </a:p>
          <a:p>
            <a:pPr marL="457200" indent="-182880">
              <a:lnSpc>
                <a:spcPct val="90000"/>
              </a:lnSpc>
              <a:spcBef>
                <a:spcPct val="10000"/>
              </a:spcBef>
              <a:buClr>
                <a:schemeClr val="accent1">
                  <a:lumMod val="75000"/>
                </a:schemeClr>
              </a:buClr>
              <a:buSzPct val="85000"/>
              <a:buFont typeface="Wingdings" pitchFamily="2" charset="2"/>
              <a:buChar char="§"/>
            </a:pPr>
            <a:endParaRPr lang="en-US" altLang="en-US" dirty="0"/>
          </a:p>
        </p:txBody>
      </p:sp>
    </p:spTree>
    <p:extLst>
      <p:ext uri="{BB962C8B-B14F-4D97-AF65-F5344CB8AC3E}">
        <p14:creationId xmlns:p14="http://schemas.microsoft.com/office/powerpoint/2010/main" val="347952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05345" y="2476500"/>
            <a:ext cx="9892146" cy="1905000"/>
          </a:xfrm>
        </p:spPr>
        <p:txBody>
          <a:bodyPr>
            <a:normAutofit/>
          </a:bodyPr>
          <a:lstStyle/>
          <a:p>
            <a:pPr algn="ctr"/>
            <a:r>
              <a:rPr lang="en-US" sz="5400" b="1" dirty="0">
                <a:solidFill>
                  <a:schemeClr val="accent1"/>
                </a:solidFill>
                <a:cs typeface="Calibri" panose="020F0502020204030204" pitchFamily="34" charset="0"/>
              </a:rPr>
              <a:t>summarize</a:t>
            </a:r>
            <a:br>
              <a:rPr lang="en-US" dirty="0">
                <a:cs typeface="Calibri" panose="020F0502020204030204" pitchFamily="34" charset="0"/>
              </a:rPr>
            </a:br>
            <a:r>
              <a:rPr lang="en-US" sz="3200" i="1" dirty="0">
                <a:solidFill>
                  <a:schemeClr val="accent1"/>
                </a:solidFill>
                <a:cs typeface="Calibri" panose="020F0502020204030204" pitchFamily="34" charset="0"/>
              </a:rPr>
              <a:t>before you leave, connect the dots</a:t>
            </a:r>
          </a:p>
        </p:txBody>
      </p:sp>
      <p:sp>
        <p:nvSpPr>
          <p:cNvPr id="1835013" name="AutoShape 5"/>
          <p:cNvSpPr>
            <a:spLocks noChangeArrowheads="1"/>
          </p:cNvSpPr>
          <p:nvPr/>
        </p:nvSpPr>
        <p:spPr bwMode="auto">
          <a:xfrm>
            <a:off x="6900979" y="381000"/>
            <a:ext cx="3886200" cy="1752600"/>
          </a:xfrm>
          <a:prstGeom prst="wedgeRoundRectCallout">
            <a:avLst>
              <a:gd name="adj1" fmla="val -45713"/>
              <a:gd name="adj2" fmla="val 70019"/>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Let me summarize here…</a:t>
            </a:r>
          </a:p>
        </p:txBody>
      </p:sp>
      <p:sp>
        <p:nvSpPr>
          <p:cNvPr id="1835017" name="AutoShape 9"/>
          <p:cNvSpPr>
            <a:spLocks noChangeArrowheads="1"/>
          </p:cNvSpPr>
          <p:nvPr/>
        </p:nvSpPr>
        <p:spPr bwMode="auto">
          <a:xfrm>
            <a:off x="1365740" y="381000"/>
            <a:ext cx="3581400" cy="1752600"/>
          </a:xfrm>
          <a:prstGeom prst="wedgeRoundRectCallout">
            <a:avLst>
              <a:gd name="adj1" fmla="val 47208"/>
              <a:gd name="adj2" fmla="val 70741"/>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So your main reason for wanting to…</a:t>
            </a:r>
          </a:p>
        </p:txBody>
      </p:sp>
      <p:sp>
        <p:nvSpPr>
          <p:cNvPr id="1835018" name="AutoShape 10"/>
          <p:cNvSpPr>
            <a:spLocks noChangeArrowheads="1"/>
          </p:cNvSpPr>
          <p:nvPr/>
        </p:nvSpPr>
        <p:spPr bwMode="auto">
          <a:xfrm>
            <a:off x="7053379" y="4572000"/>
            <a:ext cx="3733800" cy="1905000"/>
          </a:xfrm>
          <a:prstGeom prst="wedgeRoundRectCallout">
            <a:avLst>
              <a:gd name="adj1" fmla="val -49958"/>
              <a:gd name="adj2" fmla="val -69583"/>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So what we’ve decided is…</a:t>
            </a:r>
          </a:p>
        </p:txBody>
      </p:sp>
      <p:sp>
        <p:nvSpPr>
          <p:cNvPr id="1835019" name="AutoShape 11"/>
          <p:cNvSpPr>
            <a:spLocks noChangeArrowheads="1"/>
          </p:cNvSpPr>
          <p:nvPr/>
        </p:nvSpPr>
        <p:spPr bwMode="auto">
          <a:xfrm>
            <a:off x="1289540" y="4724400"/>
            <a:ext cx="3886200" cy="1752600"/>
          </a:xfrm>
          <a:prstGeom prst="wedgeRoundRectCallout">
            <a:avLst>
              <a:gd name="adj1" fmla="val 45139"/>
              <a:gd name="adj2" fmla="val -78532"/>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So you’re going to…</a:t>
            </a:r>
          </a:p>
        </p:txBody>
      </p:sp>
    </p:spTree>
    <p:extLst>
      <p:ext uri="{BB962C8B-B14F-4D97-AF65-F5344CB8AC3E}">
        <p14:creationId xmlns:p14="http://schemas.microsoft.com/office/powerpoint/2010/main" val="317101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3" name="Oval 72">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74" name="Oval 73">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76" name="Rectangle 75">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8" name="Group 77">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79" name="Oval 78">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8914" name="Rectangle 2"/>
          <p:cNvSpPr>
            <a:spLocks noChangeArrowheads="1"/>
          </p:cNvSpPr>
          <p:nvPr/>
        </p:nvSpPr>
        <p:spPr bwMode="auto">
          <a:xfrm>
            <a:off x="1490145" y="2376862"/>
            <a:ext cx="2640646" cy="210427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3000" b="0" i="0" u="none" strike="noStrike" kern="1200" cap="all" spc="0" normalizeH="0" baseline="0" noProof="0" dirty="0">
                <a:ln>
                  <a:noFill/>
                </a:ln>
                <a:solidFill>
                  <a:srgbClr val="FFFFFF"/>
                </a:solidFill>
                <a:effectLst/>
                <a:uLnTx/>
                <a:uFillTx/>
                <a:latin typeface="Rockwell Condensed" panose="02060603050405020104"/>
                <a:ea typeface="+mn-ea"/>
                <a:cs typeface="+mn-cs"/>
              </a:rPr>
              <a:t>Tips for summaries</a:t>
            </a:r>
          </a:p>
        </p:txBody>
      </p:sp>
      <p:sp>
        <p:nvSpPr>
          <p:cNvPr id="82" name="Rectangle 8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7">
              <a:alphaModFix amt="85000"/>
              <a:lum bright="70000" contrast="-70000"/>
              <a:extLst>
                <a:ext uri="{BEBA8EAE-BF5A-486C-A8C5-ECC9F3942E4B}">
                  <a14:imgProps xmlns:a14="http://schemas.microsoft.com/office/drawing/2010/main">
                    <a14:imgLayer r:embed="rId8">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915" name="Rectangle 3"/>
          <p:cNvSpPr>
            <a:spLocks noChangeArrowheads="1"/>
          </p:cNvSpPr>
          <p:nvPr/>
        </p:nvSpPr>
        <p:spPr bwMode="auto">
          <a:xfrm>
            <a:off x="6081089" y="725393"/>
            <a:ext cx="5142658" cy="5932295"/>
          </a:xfrm>
          <a:prstGeom prst="rect">
            <a:avLst/>
          </a:prstGeom>
        </p:spPr>
        <p:txBody>
          <a:bodyPr vert="horz" lIns="91440" tIns="45720" rIns="91440" bIns="45720" rtlCol="0" anchor="ctr">
            <a:normAutofit/>
          </a:bodyPr>
          <a:lstStyle/>
          <a:p>
            <a:pPr marL="350838"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Summaries are just longer reflections.</a:t>
            </a:r>
          </a:p>
          <a:p>
            <a:pPr marL="350838"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Summaries can be used </a:t>
            </a:r>
            <a:r>
              <a:rPr kumimoji="0" lang="en-US" altLang="en-US" sz="2400" b="0" i="0" u="sng" strike="noStrike" kern="1200" cap="none" spc="0" normalizeH="0" baseline="0" noProof="0" dirty="0">
                <a:ln>
                  <a:noFill/>
                </a:ln>
                <a:solidFill>
                  <a:prstClr val="black"/>
                </a:solidFill>
                <a:effectLst/>
                <a:uLnTx/>
                <a:uFillTx/>
                <a:latin typeface="Rockwell" panose="02060603020205020403"/>
                <a:ea typeface="+mn-ea"/>
                <a:cs typeface="+mn-cs"/>
              </a:rPr>
              <a:t>at the end</a:t>
            </a:r>
            <a:r>
              <a:rPr kumimoji="0" lang="en-US" altLang="en-US" sz="2400" b="0" i="0" strike="noStrike" kern="1200" cap="none" spc="0" normalizeH="0" baseline="0" noProof="0" dirty="0">
                <a:ln>
                  <a:noFill/>
                </a:ln>
                <a:solidFill>
                  <a:prstClr val="black"/>
                </a:solidFill>
                <a:effectLst/>
                <a:uLnTx/>
                <a:uFillTx/>
                <a:latin typeface="Rockwell" panose="02060603020205020403"/>
                <a:ea typeface="+mn-ea"/>
                <a:cs typeface="+mn-cs"/>
              </a:rPr>
              <a:t> </a:t>
            </a: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of a conversation to remind the person of what they said.</a:t>
            </a:r>
          </a:p>
          <a:p>
            <a:pPr marL="350838"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Summaries can be used </a:t>
            </a:r>
            <a:r>
              <a:rPr kumimoji="0" lang="en-US" altLang="en-US" sz="2400" b="0" i="0" u="sng" strike="noStrike" kern="1200" cap="none" spc="0" normalizeH="0" baseline="0" noProof="0" dirty="0">
                <a:ln>
                  <a:noFill/>
                </a:ln>
                <a:solidFill>
                  <a:prstClr val="black"/>
                </a:solidFill>
                <a:effectLst/>
                <a:uLnTx/>
                <a:uFillTx/>
                <a:latin typeface="Rockwell" panose="02060603020205020403"/>
                <a:ea typeface="+mn-ea"/>
                <a:cs typeface="+mn-cs"/>
              </a:rPr>
              <a:t>during</a:t>
            </a:r>
            <a:r>
              <a:rPr kumimoji="0" lang="en-US" altLang="en-US" sz="2400" b="0" i="0" u="none" strike="noStrike" kern="1200" cap="none" spc="0" normalizeH="0" baseline="0" noProof="0" dirty="0">
                <a:ln>
                  <a:noFill/>
                </a:ln>
                <a:solidFill>
                  <a:prstClr val="black"/>
                </a:solidFill>
                <a:effectLst/>
                <a:uLnTx/>
                <a:uFillTx/>
                <a:latin typeface="Rockwell" panose="02060603020205020403"/>
                <a:ea typeface="+mn-ea"/>
                <a:cs typeface="+mn-cs"/>
              </a:rPr>
              <a:t> a conversation to move from one topic to another. </a:t>
            </a:r>
          </a:p>
          <a:p>
            <a:pPr marL="808038" marR="0" lvl="1"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Rockwell" panose="02060603020205020403"/>
                <a:ea typeface="+mn-ea"/>
                <a:cs typeface="+mn-cs"/>
              </a:rPr>
              <a:t>So your most important reasons are…What do you want to do about it then?</a:t>
            </a:r>
          </a:p>
          <a:p>
            <a:pPr marL="350838" indent="-182880">
              <a:lnSpc>
                <a:spcPct val="90000"/>
              </a:lnSpc>
              <a:spcBef>
                <a:spcPct val="10000"/>
              </a:spcBef>
              <a:buClr>
                <a:srgbClr val="D34817">
                  <a:lumMod val="75000"/>
                </a:srgbClr>
              </a:buClr>
              <a:buSzPct val="85000"/>
              <a:buFont typeface="Wingdings" pitchFamily="2" charset="2"/>
              <a:buChar char="§"/>
              <a:defRPr/>
            </a:pPr>
            <a:r>
              <a:rPr kumimoji="0" lang="en-US" altLang="en-US" sz="2400" b="0" u="none" strike="noStrike" kern="1200" cap="none" spc="0" normalizeH="0" baseline="0" noProof="0" dirty="0">
                <a:ln>
                  <a:noFill/>
                </a:ln>
                <a:solidFill>
                  <a:prstClr val="black"/>
                </a:solidFill>
                <a:effectLst/>
                <a:uLnTx/>
                <a:uFillTx/>
                <a:latin typeface="Rockwell" panose="02060603020205020403"/>
                <a:ea typeface="+mn-ea"/>
                <a:cs typeface="+mn-cs"/>
              </a:rPr>
              <a:t>If you are using frequent reflections, it will be easier to remember what the person said in your summary. </a:t>
            </a:r>
          </a:p>
          <a:p>
            <a:pPr marL="914400" marR="0" lvl="1"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endParaRPr kumimoji="0" lang="en-US" altLang="en-US"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182880" algn="l" defTabSz="914400" rtl="0" eaLnBrk="1" fontAlgn="auto" latinLnBrk="0" hangingPunct="1">
              <a:lnSpc>
                <a:spcPct val="90000"/>
              </a:lnSpc>
              <a:spcBef>
                <a:spcPct val="10000"/>
              </a:spcBef>
              <a:spcAft>
                <a:spcPts val="0"/>
              </a:spcAft>
              <a:buClr>
                <a:srgbClr val="D34817">
                  <a:lumMod val="75000"/>
                </a:srgbClr>
              </a:buClr>
              <a:buSzPct val="85000"/>
              <a:buFont typeface="Wingdings" pitchFamily="2" charset="2"/>
              <a:buChar char="§"/>
              <a:tabLst/>
              <a:defRPr/>
            </a:pPr>
            <a:endParaRPr kumimoji="0" lang="en-US" alt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59582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9" name="Title 8"/>
          <p:cNvSpPr>
            <a:spLocks noGrp="1"/>
          </p:cNvSpPr>
          <p:nvPr>
            <p:ph type="title"/>
          </p:nvPr>
        </p:nvSpPr>
        <p:spPr>
          <a:xfrm>
            <a:off x="540327" y="643466"/>
            <a:ext cx="3789453" cy="5528734"/>
          </a:xfrm>
        </p:spPr>
        <p:txBody>
          <a:bodyPr>
            <a:normAutofit/>
          </a:bodyPr>
          <a:lstStyle/>
          <a:p>
            <a:pPr algn="r"/>
            <a:r>
              <a:rPr lang="en-US" dirty="0">
                <a:solidFill>
                  <a:srgbClr val="FFFFFF"/>
                </a:solidFill>
                <a:cs typeface="Calibri" panose="020F0502020204030204" pitchFamily="34" charset="0"/>
              </a:rPr>
              <a:t>More Reflections than Questions </a:t>
            </a:r>
          </a:p>
        </p:txBody>
      </p:sp>
      <p:sp>
        <p:nvSpPr>
          <p:cNvPr id="12" name="Content Placeholder 11"/>
          <p:cNvSpPr>
            <a:spLocks noGrp="1"/>
          </p:cNvSpPr>
          <p:nvPr>
            <p:ph idx="1"/>
          </p:nvPr>
        </p:nvSpPr>
        <p:spPr>
          <a:xfrm>
            <a:off x="5053780" y="831272"/>
            <a:ext cx="6377138" cy="5340927"/>
          </a:xfrm>
        </p:spPr>
        <p:txBody>
          <a:bodyPr anchor="ctr">
            <a:normAutofit lnSpcReduction="10000"/>
          </a:bodyPr>
          <a:lstStyle/>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Form a group of three people: a speaker, an interviewer, and a recorder. </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The speaker should think about a behavior he/she is interested in changing (losing weight, drinking water, quitting smoking, better sleep, etc.).</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The interviewer should spend 5 minutes interviewing the speaker about their thoughts and ideas about that behavior. </a:t>
            </a:r>
            <a:r>
              <a:rPr lang="en-US" sz="2400" u="sng" dirty="0">
                <a:latin typeface="Rockwell" panose="02060603020205020403" pitchFamily="18" charset="77"/>
                <a:cs typeface="Calibri" panose="020F0502020204030204" pitchFamily="34" charset="0"/>
              </a:rPr>
              <a:t>Try to use more reflections than questions. </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The recorder should keep track of the number of reflections, open questions and closed questions used by the interviewer.</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At the end of 5 minutes, switch roles. </a:t>
            </a:r>
            <a:endParaRPr lang="en-US" sz="24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1910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199" y="1080752"/>
            <a:ext cx="10515600" cy="1325563"/>
          </a:xfrm>
        </p:spPr>
        <p:txBody>
          <a:bodyPr>
            <a:normAutofit/>
          </a:bodyPr>
          <a:lstStyle/>
          <a:p>
            <a:pPr algn="ctr"/>
            <a:r>
              <a:rPr lang="en-US" sz="4800" dirty="0">
                <a:solidFill>
                  <a:schemeClr val="accent1"/>
                </a:solidFill>
                <a:cs typeface="Calibri" panose="020F0502020204030204" pitchFamily="34" charset="0"/>
              </a:rPr>
              <a:t>“More Reflections than Questions” Debrief</a:t>
            </a:r>
          </a:p>
        </p:txBody>
      </p:sp>
      <p:sp>
        <p:nvSpPr>
          <p:cNvPr id="12" name="Content Placeholder 11"/>
          <p:cNvSpPr>
            <a:spLocks noGrp="1"/>
          </p:cNvSpPr>
          <p:nvPr>
            <p:ph idx="1"/>
          </p:nvPr>
        </p:nvSpPr>
        <p:spPr>
          <a:xfrm>
            <a:off x="1071043" y="2574757"/>
            <a:ext cx="10049913" cy="3932405"/>
          </a:xfrm>
        </p:spPr>
        <p:txBody>
          <a:bodyPr>
            <a:noAutofit/>
          </a:bodyPr>
          <a:lstStyle/>
          <a:p>
            <a:pPr marL="0" indent="0" algn="ctr">
              <a:lnSpc>
                <a:spcPct val="110000"/>
              </a:lnSpc>
              <a:spcBef>
                <a:spcPts val="468"/>
              </a:spcBef>
              <a:buNone/>
            </a:pPr>
            <a:r>
              <a:rPr lang="en-US" sz="3600" i="1" dirty="0"/>
              <a:t>What’s one thing the interviewer said that was helpful to the speaker?</a:t>
            </a:r>
            <a:br>
              <a:rPr lang="en-US" sz="3600" i="1" dirty="0"/>
            </a:br>
            <a:r>
              <a:rPr lang="en-US" sz="3600" i="1" dirty="0"/>
              <a:t>What’s the point of reflections? Why repeat back what a person is saying?</a:t>
            </a:r>
            <a:endParaRPr lang="en-US" sz="1800" i="1" dirty="0">
              <a:latin typeface="Calibri" panose="020F0502020204030204" pitchFamily="34" charset="0"/>
              <a:cs typeface="Calibri" panose="020F0502020204030204" pitchFamily="34" charset="0"/>
            </a:endParaRPr>
          </a:p>
          <a:p>
            <a:pPr>
              <a:lnSpc>
                <a:spcPct val="110000"/>
              </a:lnSpc>
              <a:spcBef>
                <a:spcPts val="468"/>
              </a:spcBef>
            </a:pPr>
            <a:endParaRPr lang="en-US" sz="1800" dirty="0">
              <a:latin typeface="Calibri" panose="020F0502020204030204" pitchFamily="34" charset="0"/>
              <a:cs typeface="Calibri" panose="020F0502020204030204" pitchFamily="34" charset="0"/>
            </a:endParaRPr>
          </a:p>
          <a:p>
            <a:pPr>
              <a:lnSpc>
                <a:spcPct val="110000"/>
              </a:lnSpc>
              <a:spcBef>
                <a:spcPts val="468"/>
              </a:spcBef>
            </a:pPr>
            <a:endParaRPr lang="en-US" sz="1800" dirty="0">
              <a:solidFill>
                <a:srgbClr val="000000"/>
              </a:solidFill>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4975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524634"/>
            <a:ext cx="10515600" cy="1325563"/>
          </a:xfrm>
        </p:spPr>
        <p:txBody>
          <a:bodyPr>
            <a:normAutofit/>
          </a:bodyPr>
          <a:lstStyle/>
          <a:p>
            <a:pPr algn="ctr"/>
            <a:r>
              <a:rPr lang="en-US" sz="4800" dirty="0">
                <a:solidFill>
                  <a:schemeClr val="accent1"/>
                </a:solidFill>
                <a:cs typeface="Calibri" panose="020F0502020204030204" pitchFamily="34" charset="0"/>
              </a:rPr>
              <a:t>Module 3 Debrief</a:t>
            </a:r>
          </a:p>
        </p:txBody>
      </p:sp>
      <p:sp>
        <p:nvSpPr>
          <p:cNvPr id="12" name="Content Placeholder 11"/>
          <p:cNvSpPr>
            <a:spLocks noGrp="1"/>
          </p:cNvSpPr>
          <p:nvPr>
            <p:ph idx="1"/>
          </p:nvPr>
        </p:nvSpPr>
        <p:spPr>
          <a:xfrm>
            <a:off x="1071043" y="3017520"/>
            <a:ext cx="10049913" cy="3489643"/>
          </a:xfrm>
        </p:spPr>
        <p:txBody>
          <a:bodyPr>
            <a:noAutofit/>
          </a:bodyPr>
          <a:lstStyle/>
          <a:p>
            <a:pPr marL="0" indent="0" algn="ctr">
              <a:lnSpc>
                <a:spcPct val="110000"/>
              </a:lnSpc>
              <a:spcBef>
                <a:spcPts val="468"/>
              </a:spcBef>
              <a:buNone/>
            </a:pPr>
            <a:r>
              <a:rPr lang="en-US" sz="3600" i="1" dirty="0">
                <a:latin typeface="Rockwell" panose="02060603020205020403" pitchFamily="18" charset="77"/>
                <a:cs typeface="Calibri" panose="020F0502020204030204" pitchFamily="34" charset="0"/>
              </a:rPr>
              <a:t>Write down one thing you learned in this module that stands out</a:t>
            </a:r>
          </a:p>
          <a:p>
            <a:pPr>
              <a:lnSpc>
                <a:spcPct val="110000"/>
              </a:lnSpc>
              <a:spcBef>
                <a:spcPts val="468"/>
              </a:spcBef>
            </a:pPr>
            <a:endParaRPr lang="en-US" sz="1800" dirty="0">
              <a:latin typeface="Calibri" panose="020F0502020204030204" pitchFamily="34" charset="0"/>
              <a:cs typeface="Calibri" panose="020F0502020204030204" pitchFamily="34" charset="0"/>
            </a:endParaRPr>
          </a:p>
          <a:p>
            <a:pPr>
              <a:lnSpc>
                <a:spcPct val="110000"/>
              </a:lnSpc>
              <a:spcBef>
                <a:spcPts val="468"/>
              </a:spcBef>
            </a:pPr>
            <a:endParaRPr lang="en-US" sz="1800" dirty="0">
              <a:latin typeface="Calibri" panose="020F0502020204030204" pitchFamily="34" charset="0"/>
              <a:cs typeface="Calibri" panose="020F0502020204030204" pitchFamily="34" charset="0"/>
            </a:endParaRPr>
          </a:p>
          <a:p>
            <a:pPr>
              <a:lnSpc>
                <a:spcPct val="110000"/>
              </a:lnSpc>
              <a:spcBef>
                <a:spcPts val="468"/>
              </a:spcBef>
            </a:pPr>
            <a:endParaRPr lang="en-US" sz="1800" dirty="0">
              <a:solidFill>
                <a:srgbClr val="000000"/>
              </a:solidFill>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62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B624-5BEE-4540-902E-468B5F97E7FC}"/>
              </a:ext>
            </a:extLst>
          </p:cNvPr>
          <p:cNvSpPr>
            <a:spLocks noGrp="1"/>
          </p:cNvSpPr>
          <p:nvPr>
            <p:ph type="title"/>
          </p:nvPr>
        </p:nvSpPr>
        <p:spPr>
          <a:xfrm>
            <a:off x="838200" y="365125"/>
            <a:ext cx="10515600" cy="5934075"/>
          </a:xfrm>
        </p:spPr>
        <p:txBody>
          <a:bodyPr>
            <a:normAutofit/>
          </a:bodyPr>
          <a:lstStyle/>
          <a:p>
            <a:pPr algn="ctr"/>
            <a:r>
              <a:rPr lang="en-US" sz="5400" i="1" dirty="0"/>
              <a:t>What’s an example of a time you saw communication break down? what was the result?</a:t>
            </a:r>
          </a:p>
        </p:txBody>
      </p:sp>
    </p:spTree>
    <p:extLst>
      <p:ext uri="{BB962C8B-B14F-4D97-AF65-F5344CB8AC3E}">
        <p14:creationId xmlns:p14="http://schemas.microsoft.com/office/powerpoint/2010/main" val="342947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1066800" y="484632"/>
            <a:ext cx="10061448" cy="1609344"/>
          </a:xfrm>
        </p:spPr>
        <p:txBody>
          <a:bodyPr>
            <a:normAutofit/>
          </a:bodyPr>
          <a:lstStyle/>
          <a:p>
            <a:pPr algn="ctr"/>
            <a:r>
              <a:rPr lang="en-US" altLang="en-US" dirty="0"/>
              <a:t>Building Blocks of Conversations</a:t>
            </a:r>
          </a:p>
        </p:txBody>
      </p:sp>
      <p:graphicFrame>
        <p:nvGraphicFramePr>
          <p:cNvPr id="1828870" name="Rectangle 4">
            <a:extLst>
              <a:ext uri="{FF2B5EF4-FFF2-40B4-BE49-F238E27FC236}">
                <a16:creationId xmlns:a16="http://schemas.microsoft.com/office/drawing/2014/main" id="{6D484C03-D73B-4EAF-8AB3-23FC0700641C}"/>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0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B9AB-21F5-DC4E-A988-E580D87CC01F}"/>
              </a:ext>
            </a:extLst>
          </p:cNvPr>
          <p:cNvSpPr>
            <a:spLocks noGrp="1"/>
          </p:cNvSpPr>
          <p:nvPr>
            <p:ph type="ctrTitle"/>
          </p:nvPr>
        </p:nvSpPr>
        <p:spPr>
          <a:xfrm>
            <a:off x="1761627" y="1012166"/>
            <a:ext cx="9144000" cy="763587"/>
          </a:xfrm>
        </p:spPr>
        <p:txBody>
          <a:bodyPr>
            <a:noAutofit/>
          </a:bodyPr>
          <a:lstStyle/>
          <a:p>
            <a:pPr algn="ctr"/>
            <a:r>
              <a:rPr lang="en-US" sz="5400" dirty="0">
                <a:solidFill>
                  <a:schemeClr val="accent1"/>
                </a:solidFill>
              </a:rPr>
              <a:t>Different Conversation Styles</a:t>
            </a:r>
          </a:p>
        </p:txBody>
      </p:sp>
      <p:sp>
        <p:nvSpPr>
          <p:cNvPr id="4" name="Oval 3">
            <a:extLst>
              <a:ext uri="{FF2B5EF4-FFF2-40B4-BE49-F238E27FC236}">
                <a16:creationId xmlns:a16="http://schemas.microsoft.com/office/drawing/2014/main" id="{D847A9A7-1C94-F94E-BDB9-268E0BC96D5B}"/>
              </a:ext>
            </a:extLst>
          </p:cNvPr>
          <p:cNvSpPr/>
          <p:nvPr/>
        </p:nvSpPr>
        <p:spPr>
          <a:xfrm>
            <a:off x="546735" y="3470118"/>
            <a:ext cx="1384935" cy="135715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Soldier</a:t>
            </a: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5" name="Title 1">
            <a:extLst>
              <a:ext uri="{FF2B5EF4-FFF2-40B4-BE49-F238E27FC236}">
                <a16:creationId xmlns:a16="http://schemas.microsoft.com/office/drawing/2014/main" id="{6AC60C6C-A203-E745-8F7B-17E369C7328F}"/>
              </a:ext>
            </a:extLst>
          </p:cNvPr>
          <p:cNvSpPr txBox="1">
            <a:spLocks/>
          </p:cNvSpPr>
          <p:nvPr/>
        </p:nvSpPr>
        <p:spPr>
          <a:xfrm>
            <a:off x="743902" y="2409749"/>
            <a:ext cx="3002280" cy="76358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ckwell Condensed" panose="02060603050405020104"/>
                <a:ea typeface="+mj-ea"/>
                <a:cs typeface="+mj-cs"/>
              </a:rPr>
              <a:t>Directing</a:t>
            </a:r>
          </a:p>
        </p:txBody>
      </p:sp>
      <p:sp>
        <p:nvSpPr>
          <p:cNvPr id="6" name="Oval 5">
            <a:extLst>
              <a:ext uri="{FF2B5EF4-FFF2-40B4-BE49-F238E27FC236}">
                <a16:creationId xmlns:a16="http://schemas.microsoft.com/office/drawing/2014/main" id="{65F09CD4-657D-F74C-97CB-59A6A188DE6E}"/>
              </a:ext>
            </a:extLst>
          </p:cNvPr>
          <p:cNvSpPr/>
          <p:nvPr/>
        </p:nvSpPr>
        <p:spPr>
          <a:xfrm>
            <a:off x="2558415" y="3470118"/>
            <a:ext cx="1384935" cy="135715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Leader</a:t>
            </a: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cxnSp>
        <p:nvCxnSpPr>
          <p:cNvPr id="8" name="Straight Connector 7">
            <a:extLst>
              <a:ext uri="{FF2B5EF4-FFF2-40B4-BE49-F238E27FC236}">
                <a16:creationId xmlns:a16="http://schemas.microsoft.com/office/drawing/2014/main" id="{13FEA719-240B-C642-9CF4-09371F5DB8A9}"/>
              </a:ext>
            </a:extLst>
          </p:cNvPr>
          <p:cNvCxnSpPr>
            <a:cxnSpLocks/>
          </p:cNvCxnSpPr>
          <p:nvPr/>
        </p:nvCxnSpPr>
        <p:spPr>
          <a:xfrm flipH="1">
            <a:off x="1992993" y="4148694"/>
            <a:ext cx="504098" cy="0"/>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C0C8E29-E537-2645-BCBA-2BF617DDB610}"/>
              </a:ext>
            </a:extLst>
          </p:cNvPr>
          <p:cNvSpPr/>
          <p:nvPr/>
        </p:nvSpPr>
        <p:spPr>
          <a:xfrm>
            <a:off x="4570095" y="3470118"/>
            <a:ext cx="1384935" cy="135715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Soldier</a:t>
            </a: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0" name="Title 1">
            <a:extLst>
              <a:ext uri="{FF2B5EF4-FFF2-40B4-BE49-F238E27FC236}">
                <a16:creationId xmlns:a16="http://schemas.microsoft.com/office/drawing/2014/main" id="{8B005580-A93C-5945-A6EF-49223951C874}"/>
              </a:ext>
            </a:extLst>
          </p:cNvPr>
          <p:cNvSpPr txBox="1">
            <a:spLocks/>
          </p:cNvSpPr>
          <p:nvPr/>
        </p:nvSpPr>
        <p:spPr>
          <a:xfrm>
            <a:off x="4767262" y="2409749"/>
            <a:ext cx="3002280" cy="76358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ckwell Condensed" panose="02060603050405020104"/>
                <a:ea typeface="+mj-ea"/>
                <a:cs typeface="+mj-cs"/>
              </a:rPr>
              <a:t>Guiding</a:t>
            </a:r>
          </a:p>
        </p:txBody>
      </p:sp>
      <p:sp>
        <p:nvSpPr>
          <p:cNvPr id="21" name="Oval 20">
            <a:extLst>
              <a:ext uri="{FF2B5EF4-FFF2-40B4-BE49-F238E27FC236}">
                <a16:creationId xmlns:a16="http://schemas.microsoft.com/office/drawing/2014/main" id="{8A654678-8881-1543-8A27-39F414B1E9EC}"/>
              </a:ext>
            </a:extLst>
          </p:cNvPr>
          <p:cNvSpPr/>
          <p:nvPr/>
        </p:nvSpPr>
        <p:spPr>
          <a:xfrm>
            <a:off x="6581775" y="3470118"/>
            <a:ext cx="1384935" cy="135715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Leader</a:t>
            </a: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cxnSp>
        <p:nvCxnSpPr>
          <p:cNvPr id="22" name="Straight Connector 21">
            <a:extLst>
              <a:ext uri="{FF2B5EF4-FFF2-40B4-BE49-F238E27FC236}">
                <a16:creationId xmlns:a16="http://schemas.microsoft.com/office/drawing/2014/main" id="{F6E22796-CBBF-4541-8238-0BCC4E1AD5C8}"/>
              </a:ext>
            </a:extLst>
          </p:cNvPr>
          <p:cNvCxnSpPr>
            <a:cxnSpLocks/>
          </p:cNvCxnSpPr>
          <p:nvPr/>
        </p:nvCxnSpPr>
        <p:spPr>
          <a:xfrm flipH="1">
            <a:off x="5955030" y="3974523"/>
            <a:ext cx="626745" cy="0"/>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B0498D7-AADB-7041-B3BE-9ABDD484A40C}"/>
              </a:ext>
            </a:extLst>
          </p:cNvPr>
          <p:cNvSpPr/>
          <p:nvPr/>
        </p:nvSpPr>
        <p:spPr>
          <a:xfrm>
            <a:off x="8396287" y="3470118"/>
            <a:ext cx="1384935" cy="135715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Soldier</a:t>
            </a: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8" name="Title 1">
            <a:extLst>
              <a:ext uri="{FF2B5EF4-FFF2-40B4-BE49-F238E27FC236}">
                <a16:creationId xmlns:a16="http://schemas.microsoft.com/office/drawing/2014/main" id="{B9E58747-C2FF-9E43-BF0D-301129A2E158}"/>
              </a:ext>
            </a:extLst>
          </p:cNvPr>
          <p:cNvSpPr txBox="1">
            <a:spLocks/>
          </p:cNvSpPr>
          <p:nvPr/>
        </p:nvSpPr>
        <p:spPr>
          <a:xfrm>
            <a:off x="8593454" y="2409749"/>
            <a:ext cx="3002280" cy="76358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ckwell Condensed" panose="02060603050405020104"/>
                <a:ea typeface="+mj-ea"/>
                <a:cs typeface="+mj-cs"/>
              </a:rPr>
              <a:t>Following</a:t>
            </a:r>
          </a:p>
        </p:txBody>
      </p:sp>
      <p:sp>
        <p:nvSpPr>
          <p:cNvPr id="29" name="Oval 28">
            <a:extLst>
              <a:ext uri="{FF2B5EF4-FFF2-40B4-BE49-F238E27FC236}">
                <a16:creationId xmlns:a16="http://schemas.microsoft.com/office/drawing/2014/main" id="{CCF0C55B-5CD1-C643-9635-B4059FC65488}"/>
              </a:ext>
            </a:extLst>
          </p:cNvPr>
          <p:cNvSpPr/>
          <p:nvPr/>
        </p:nvSpPr>
        <p:spPr>
          <a:xfrm>
            <a:off x="10407967" y="3470118"/>
            <a:ext cx="1384935" cy="135715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Leader</a:t>
            </a: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cxnSp>
        <p:nvCxnSpPr>
          <p:cNvPr id="30" name="Straight Connector 29">
            <a:extLst>
              <a:ext uri="{FF2B5EF4-FFF2-40B4-BE49-F238E27FC236}">
                <a16:creationId xmlns:a16="http://schemas.microsoft.com/office/drawing/2014/main" id="{0A8985E5-45AF-B64D-808D-9D7DC1305D3C}"/>
              </a:ext>
            </a:extLst>
          </p:cNvPr>
          <p:cNvCxnSpPr>
            <a:cxnSpLocks/>
          </p:cNvCxnSpPr>
          <p:nvPr/>
        </p:nvCxnSpPr>
        <p:spPr>
          <a:xfrm>
            <a:off x="9886678" y="4148694"/>
            <a:ext cx="492261" cy="0"/>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F8C37C-F528-194C-AF1B-C673E7999D67}"/>
              </a:ext>
            </a:extLst>
          </p:cNvPr>
          <p:cNvCxnSpPr>
            <a:cxnSpLocks/>
          </p:cNvCxnSpPr>
          <p:nvPr/>
        </p:nvCxnSpPr>
        <p:spPr>
          <a:xfrm>
            <a:off x="6023430" y="4228525"/>
            <a:ext cx="620394" cy="0"/>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02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CFCF-7003-D44B-A62C-2B34521B95B0}"/>
              </a:ext>
            </a:extLst>
          </p:cNvPr>
          <p:cNvSpPr>
            <a:spLocks noGrp="1"/>
          </p:cNvSpPr>
          <p:nvPr>
            <p:ph type="title"/>
          </p:nvPr>
        </p:nvSpPr>
        <p:spPr/>
        <p:txBody>
          <a:bodyPr/>
          <a:lstStyle/>
          <a:p>
            <a:pPr algn="ctr"/>
            <a:r>
              <a:rPr lang="en-US" dirty="0"/>
              <a:t>What makes a “Guided” Style?</a:t>
            </a:r>
          </a:p>
        </p:txBody>
      </p:sp>
      <p:graphicFrame>
        <p:nvGraphicFramePr>
          <p:cNvPr id="4" name="Table 4">
            <a:extLst>
              <a:ext uri="{FF2B5EF4-FFF2-40B4-BE49-F238E27FC236}">
                <a16:creationId xmlns:a16="http://schemas.microsoft.com/office/drawing/2014/main" id="{FB85626D-A953-784D-806A-7659AFB9FEE7}"/>
              </a:ext>
            </a:extLst>
          </p:cNvPr>
          <p:cNvGraphicFramePr>
            <a:graphicFrameLocks noGrp="1"/>
          </p:cNvGraphicFramePr>
          <p:nvPr>
            <p:ph idx="1"/>
          </p:nvPr>
        </p:nvGraphicFramePr>
        <p:xfrm>
          <a:off x="1069975" y="2120900"/>
          <a:ext cx="4566550" cy="3923809"/>
        </p:xfrm>
        <a:graphic>
          <a:graphicData uri="http://schemas.openxmlformats.org/drawingml/2006/table">
            <a:tbl>
              <a:tblPr firstRow="1" bandRow="1">
                <a:tableStyleId>{5C22544A-7EE6-4342-B048-85BDC9FD1C3A}</a:tableStyleId>
              </a:tblPr>
              <a:tblGrid>
                <a:gridCol w="4566550">
                  <a:extLst>
                    <a:ext uri="{9D8B030D-6E8A-4147-A177-3AD203B41FA5}">
                      <a16:colId xmlns:a16="http://schemas.microsoft.com/office/drawing/2014/main" val="565459325"/>
                    </a:ext>
                  </a:extLst>
                </a:gridCol>
              </a:tblGrid>
              <a:tr h="578729">
                <a:tc>
                  <a:txBody>
                    <a:bodyPr/>
                    <a:lstStyle/>
                    <a:p>
                      <a:pPr algn="ctr"/>
                      <a:r>
                        <a:rPr lang="en-US" sz="2400" dirty="0"/>
                        <a:t>Less Guided</a:t>
                      </a:r>
                    </a:p>
                  </a:txBody>
                  <a:tcPr/>
                </a:tc>
                <a:extLst>
                  <a:ext uri="{0D108BD9-81ED-4DB2-BD59-A6C34878D82A}">
                    <a16:rowId xmlns:a16="http://schemas.microsoft.com/office/drawing/2014/main" val="1442549422"/>
                  </a:ext>
                </a:extLst>
              </a:tr>
              <a:tr h="578729">
                <a:tc>
                  <a:txBody>
                    <a:bodyPr/>
                    <a:lstStyle/>
                    <a:p>
                      <a:r>
                        <a:rPr lang="en-US" sz="2400" dirty="0"/>
                        <a:t>Only one person speaks</a:t>
                      </a:r>
                    </a:p>
                  </a:txBody>
                  <a:tcPr/>
                </a:tc>
                <a:extLst>
                  <a:ext uri="{0D108BD9-81ED-4DB2-BD59-A6C34878D82A}">
                    <a16:rowId xmlns:a16="http://schemas.microsoft.com/office/drawing/2014/main" val="1863230157"/>
                  </a:ext>
                </a:extLst>
              </a:tr>
              <a:tr h="998902">
                <a:tc>
                  <a:txBody>
                    <a:bodyPr/>
                    <a:lstStyle/>
                    <a:p>
                      <a:r>
                        <a:rPr lang="en-US" sz="2400" dirty="0"/>
                        <a:t>The leader speaks mainly to get his/her point across</a:t>
                      </a:r>
                    </a:p>
                  </a:txBody>
                  <a:tcPr/>
                </a:tc>
                <a:extLst>
                  <a:ext uri="{0D108BD9-81ED-4DB2-BD59-A6C34878D82A}">
                    <a16:rowId xmlns:a16="http://schemas.microsoft.com/office/drawing/2014/main" val="2637357690"/>
                  </a:ext>
                </a:extLst>
              </a:tr>
              <a:tr h="578729">
                <a:tc>
                  <a:txBody>
                    <a:bodyPr/>
                    <a:lstStyle/>
                    <a:p>
                      <a:r>
                        <a:rPr lang="en-US" sz="2400" dirty="0"/>
                        <a:t>Soldier is in a passive role</a:t>
                      </a:r>
                    </a:p>
                  </a:txBody>
                  <a:tcPr/>
                </a:tc>
                <a:extLst>
                  <a:ext uri="{0D108BD9-81ED-4DB2-BD59-A6C34878D82A}">
                    <a16:rowId xmlns:a16="http://schemas.microsoft.com/office/drawing/2014/main" val="1251904328"/>
                  </a:ext>
                </a:extLst>
              </a:tr>
              <a:tr h="998902">
                <a:tc>
                  <a:txBody>
                    <a:bodyPr/>
                    <a:lstStyle/>
                    <a:p>
                      <a:r>
                        <a:rPr lang="en-US" sz="2400" dirty="0"/>
                        <a:t>Soldier learns little about how to conduct other guided interactions</a:t>
                      </a:r>
                    </a:p>
                  </a:txBody>
                  <a:tcPr/>
                </a:tc>
                <a:extLst>
                  <a:ext uri="{0D108BD9-81ED-4DB2-BD59-A6C34878D82A}">
                    <a16:rowId xmlns:a16="http://schemas.microsoft.com/office/drawing/2014/main" val="1861096319"/>
                  </a:ext>
                </a:extLst>
              </a:tr>
            </a:tbl>
          </a:graphicData>
        </a:graphic>
      </p:graphicFrame>
      <p:graphicFrame>
        <p:nvGraphicFramePr>
          <p:cNvPr id="5" name="Table 4">
            <a:extLst>
              <a:ext uri="{FF2B5EF4-FFF2-40B4-BE49-F238E27FC236}">
                <a16:creationId xmlns:a16="http://schemas.microsoft.com/office/drawing/2014/main" id="{0F856E5B-9FD9-BF4C-923E-6072F9495076}"/>
              </a:ext>
            </a:extLst>
          </p:cNvPr>
          <p:cNvGraphicFramePr>
            <a:graphicFrameLocks/>
          </p:cNvGraphicFramePr>
          <p:nvPr/>
        </p:nvGraphicFramePr>
        <p:xfrm>
          <a:off x="6555476" y="2093975"/>
          <a:ext cx="4569723" cy="4000974"/>
        </p:xfrm>
        <a:graphic>
          <a:graphicData uri="http://schemas.openxmlformats.org/drawingml/2006/table">
            <a:tbl>
              <a:tblPr firstRow="1" bandRow="1">
                <a:tableStyleId>{5C22544A-7EE6-4342-B048-85BDC9FD1C3A}</a:tableStyleId>
              </a:tblPr>
              <a:tblGrid>
                <a:gridCol w="4569723">
                  <a:extLst>
                    <a:ext uri="{9D8B030D-6E8A-4147-A177-3AD203B41FA5}">
                      <a16:colId xmlns:a16="http://schemas.microsoft.com/office/drawing/2014/main" val="2555844778"/>
                    </a:ext>
                  </a:extLst>
                </a:gridCol>
              </a:tblGrid>
              <a:tr h="582902">
                <a:tc>
                  <a:txBody>
                    <a:bodyPr/>
                    <a:lstStyle/>
                    <a:p>
                      <a:pPr algn="ctr"/>
                      <a:r>
                        <a:rPr lang="en-US" sz="2400" dirty="0"/>
                        <a:t>More Guided</a:t>
                      </a:r>
                    </a:p>
                  </a:txBody>
                  <a:tcPr/>
                </a:tc>
                <a:extLst>
                  <a:ext uri="{0D108BD9-81ED-4DB2-BD59-A6C34878D82A}">
                    <a16:rowId xmlns:a16="http://schemas.microsoft.com/office/drawing/2014/main" val="1442549422"/>
                  </a:ext>
                </a:extLst>
              </a:tr>
              <a:tr h="582902">
                <a:tc>
                  <a:txBody>
                    <a:bodyPr/>
                    <a:lstStyle/>
                    <a:p>
                      <a:r>
                        <a:rPr lang="en-US" sz="2400" dirty="0"/>
                        <a:t>Both people are speaking; people take turns</a:t>
                      </a:r>
                    </a:p>
                  </a:txBody>
                  <a:tcPr/>
                </a:tc>
                <a:extLst>
                  <a:ext uri="{0D108BD9-81ED-4DB2-BD59-A6C34878D82A}">
                    <a16:rowId xmlns:a16="http://schemas.microsoft.com/office/drawing/2014/main" val="1863230157"/>
                  </a:ext>
                </a:extLst>
              </a:tr>
              <a:tr h="1006105">
                <a:tc>
                  <a:txBody>
                    <a:bodyPr/>
                    <a:lstStyle/>
                    <a:p>
                      <a:r>
                        <a:rPr lang="en-US" sz="2400" dirty="0"/>
                        <a:t>The leader is interested in the other person’s perspective</a:t>
                      </a:r>
                    </a:p>
                  </a:txBody>
                  <a:tcPr/>
                </a:tc>
                <a:extLst>
                  <a:ext uri="{0D108BD9-81ED-4DB2-BD59-A6C34878D82A}">
                    <a16:rowId xmlns:a16="http://schemas.microsoft.com/office/drawing/2014/main" val="2637357690"/>
                  </a:ext>
                </a:extLst>
              </a:tr>
              <a:tr h="582902">
                <a:tc>
                  <a:txBody>
                    <a:bodyPr/>
                    <a:lstStyle/>
                    <a:p>
                      <a:r>
                        <a:rPr lang="en-US" sz="2400" dirty="0"/>
                        <a:t>Soldier is in an active role</a:t>
                      </a:r>
                    </a:p>
                  </a:txBody>
                  <a:tcPr/>
                </a:tc>
                <a:extLst>
                  <a:ext uri="{0D108BD9-81ED-4DB2-BD59-A6C34878D82A}">
                    <a16:rowId xmlns:a16="http://schemas.microsoft.com/office/drawing/2014/main" val="1251904328"/>
                  </a:ext>
                </a:extLst>
              </a:tr>
              <a:tr h="1006105">
                <a:tc>
                  <a:txBody>
                    <a:bodyPr/>
                    <a:lstStyle/>
                    <a:p>
                      <a:r>
                        <a:rPr lang="en-US" sz="2400" dirty="0"/>
                        <a:t>Soldier learns how to conduct other guided interactions</a:t>
                      </a:r>
                    </a:p>
                  </a:txBody>
                  <a:tcPr/>
                </a:tc>
                <a:extLst>
                  <a:ext uri="{0D108BD9-81ED-4DB2-BD59-A6C34878D82A}">
                    <a16:rowId xmlns:a16="http://schemas.microsoft.com/office/drawing/2014/main" val="1861096319"/>
                  </a:ext>
                </a:extLst>
              </a:tr>
            </a:tbl>
          </a:graphicData>
        </a:graphic>
      </p:graphicFrame>
    </p:spTree>
    <p:extLst>
      <p:ext uri="{BB962C8B-B14F-4D97-AF65-F5344CB8AC3E}">
        <p14:creationId xmlns:p14="http://schemas.microsoft.com/office/powerpoint/2010/main" val="109823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9463790-5258-5245-AD79-43384C02DA7A}"/>
              </a:ext>
            </a:extLst>
          </p:cNvPr>
          <p:cNvGraphicFramePr/>
          <p:nvPr/>
        </p:nvGraphicFramePr>
        <p:xfrm>
          <a:off x="824459" y="465825"/>
          <a:ext cx="10618906" cy="5050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Brace 3">
            <a:extLst>
              <a:ext uri="{FF2B5EF4-FFF2-40B4-BE49-F238E27FC236}">
                <a16:creationId xmlns:a16="http://schemas.microsoft.com/office/drawing/2014/main" id="{A295DAFA-D9EC-A14F-B0B0-06E55CE395E6}"/>
              </a:ext>
            </a:extLst>
          </p:cNvPr>
          <p:cNvSpPr/>
          <p:nvPr/>
        </p:nvSpPr>
        <p:spPr>
          <a:xfrm rot="5400000">
            <a:off x="5744107" y="210679"/>
            <a:ext cx="627962" cy="106189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FD37F2D0-0397-1B46-81A0-8F8DD1C665A8}"/>
              </a:ext>
            </a:extLst>
          </p:cNvPr>
          <p:cNvSpPr txBox="1"/>
          <p:nvPr/>
        </p:nvSpPr>
        <p:spPr>
          <a:xfrm>
            <a:off x="4014365" y="5834113"/>
            <a:ext cx="4087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Engaged Leadership</a:t>
            </a:r>
          </a:p>
        </p:txBody>
      </p:sp>
    </p:spTree>
    <p:extLst>
      <p:ext uri="{BB962C8B-B14F-4D97-AF65-F5344CB8AC3E}">
        <p14:creationId xmlns:p14="http://schemas.microsoft.com/office/powerpoint/2010/main" val="206281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05345" y="2476500"/>
            <a:ext cx="9892146" cy="1905000"/>
          </a:xfrm>
        </p:spPr>
        <p:txBody>
          <a:bodyPr>
            <a:normAutofit/>
          </a:bodyPr>
          <a:lstStyle/>
          <a:p>
            <a:pPr algn="ctr"/>
            <a:r>
              <a:rPr lang="en-US" sz="5400" b="1" dirty="0">
                <a:solidFill>
                  <a:schemeClr val="accent1"/>
                </a:solidFill>
                <a:cs typeface="Calibri" panose="020F0502020204030204" pitchFamily="34" charset="0"/>
              </a:rPr>
              <a:t>reflect</a:t>
            </a:r>
            <a:br>
              <a:rPr lang="en-US" dirty="0">
                <a:cs typeface="Calibri" panose="020F0502020204030204" pitchFamily="34" charset="0"/>
              </a:rPr>
            </a:br>
            <a:r>
              <a:rPr lang="en-US" sz="3200" i="1" dirty="0">
                <a:solidFill>
                  <a:schemeClr val="accent1"/>
                </a:solidFill>
                <a:cs typeface="Calibri" panose="020F0502020204030204" pitchFamily="34" charset="0"/>
              </a:rPr>
              <a:t>repeat back what the person is saying; improves clarity</a:t>
            </a:r>
          </a:p>
        </p:txBody>
      </p:sp>
      <p:sp>
        <p:nvSpPr>
          <p:cNvPr id="1835013" name="AutoShape 5"/>
          <p:cNvSpPr>
            <a:spLocks noChangeArrowheads="1"/>
          </p:cNvSpPr>
          <p:nvPr/>
        </p:nvSpPr>
        <p:spPr bwMode="auto">
          <a:xfrm>
            <a:off x="6900979" y="381000"/>
            <a:ext cx="3886200" cy="1752600"/>
          </a:xfrm>
          <a:prstGeom prst="wedgeRoundRectCallout">
            <a:avLst>
              <a:gd name="adj1" fmla="val -45713"/>
              <a:gd name="adj2" fmla="val 70019"/>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REPEAT</a:t>
            </a:r>
          </a:p>
        </p:txBody>
      </p:sp>
      <p:sp>
        <p:nvSpPr>
          <p:cNvPr id="1835017" name="AutoShape 9"/>
          <p:cNvSpPr>
            <a:spLocks noChangeArrowheads="1"/>
          </p:cNvSpPr>
          <p:nvPr/>
        </p:nvSpPr>
        <p:spPr bwMode="auto">
          <a:xfrm>
            <a:off x="1365740" y="381000"/>
            <a:ext cx="3581400" cy="1752600"/>
          </a:xfrm>
          <a:prstGeom prst="wedgeRoundRectCallout">
            <a:avLst>
              <a:gd name="adj1" fmla="val 47208"/>
              <a:gd name="adj2" fmla="val 70741"/>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GIVE BOTH SIDES</a:t>
            </a:r>
          </a:p>
        </p:txBody>
      </p:sp>
      <p:sp>
        <p:nvSpPr>
          <p:cNvPr id="1835018" name="AutoShape 10"/>
          <p:cNvSpPr>
            <a:spLocks noChangeArrowheads="1"/>
          </p:cNvSpPr>
          <p:nvPr/>
        </p:nvSpPr>
        <p:spPr bwMode="auto">
          <a:xfrm>
            <a:off x="7053379" y="4572000"/>
            <a:ext cx="3733800" cy="1905000"/>
          </a:xfrm>
          <a:prstGeom prst="wedgeRoundRectCallout">
            <a:avLst>
              <a:gd name="adj1" fmla="val -49958"/>
              <a:gd name="adj2" fmla="val -69583"/>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REWORD OR PARAPHRASE</a:t>
            </a:r>
          </a:p>
        </p:txBody>
      </p:sp>
      <p:sp>
        <p:nvSpPr>
          <p:cNvPr id="1835019" name="AutoShape 11"/>
          <p:cNvSpPr>
            <a:spLocks noChangeArrowheads="1"/>
          </p:cNvSpPr>
          <p:nvPr/>
        </p:nvSpPr>
        <p:spPr bwMode="auto">
          <a:xfrm>
            <a:off x="1289540" y="4724400"/>
            <a:ext cx="3886200" cy="1752600"/>
          </a:xfrm>
          <a:prstGeom prst="wedgeRoundRectCallout">
            <a:avLst>
              <a:gd name="adj1" fmla="val 45139"/>
              <a:gd name="adj2" fmla="val -78532"/>
              <a:gd name="adj3" fmla="val 16667"/>
            </a:avLst>
          </a:prstGeom>
          <a:noFill/>
          <a:ln w="25400">
            <a:solidFill>
              <a:schemeClr val="tx1"/>
            </a:solidFill>
            <a:miter lim="800000"/>
            <a:headEnd/>
            <a:tailEnd/>
          </a:ln>
        </p:spPr>
        <p:txBody>
          <a:bodyPr anchor="ctr"/>
          <a:lstStyle/>
          <a:p>
            <a:pPr algn="ctr"/>
            <a:r>
              <a:rPr lang="en-US" sz="2800" dirty="0">
                <a:latin typeface="Rockwell" panose="02060603020205020403" pitchFamily="18" charset="77"/>
                <a:cs typeface="Calibri" panose="020F0502020204030204" pitchFamily="34" charset="0"/>
              </a:rPr>
              <a:t>GIVE THE EMOTION</a:t>
            </a:r>
          </a:p>
        </p:txBody>
      </p:sp>
    </p:spTree>
    <p:extLst>
      <p:ext uri="{BB962C8B-B14F-4D97-AF65-F5344CB8AC3E}">
        <p14:creationId xmlns:p14="http://schemas.microsoft.com/office/powerpoint/2010/main" val="60233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4311279" y="631170"/>
            <a:ext cx="5791200" cy="1233268"/>
          </a:xfrm>
          <a:prstGeom prst="wedgeRoundRectCallout">
            <a:avLst>
              <a:gd name="adj1" fmla="val -37315"/>
              <a:gd name="adj2" fmla="val 69069"/>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dirty="0">
                <a:latin typeface="Rockwell" panose="02060603020205020403" pitchFamily="18" charset="77"/>
                <a:cs typeface="Calibri" panose="020F0502020204030204" pitchFamily="34" charset="0"/>
              </a:rPr>
              <a:t>I’d really like to get started on my associates degree</a:t>
            </a:r>
            <a:r>
              <a:rPr lang="en-US" altLang="en-US" sz="3200" dirty="0">
                <a:latin typeface="Rockwell" panose="02060603020205020403" pitchFamily="18" charset="77"/>
                <a:ea typeface="Arial" charset="0"/>
                <a:cs typeface="Calibri" panose="020F0502020204030204" pitchFamily="34" charset="0"/>
              </a:rPr>
              <a:t>. </a:t>
            </a:r>
          </a:p>
        </p:txBody>
      </p:sp>
      <p:graphicFrame>
        <p:nvGraphicFramePr>
          <p:cNvPr id="2" name="Table 2">
            <a:extLst>
              <a:ext uri="{FF2B5EF4-FFF2-40B4-BE49-F238E27FC236}">
                <a16:creationId xmlns:a16="http://schemas.microsoft.com/office/drawing/2014/main" id="{773E0B47-EBF4-714E-A971-02FC4A036AD0}"/>
              </a:ext>
            </a:extLst>
          </p:cNvPr>
          <p:cNvGraphicFramePr>
            <a:graphicFrameLocks noGrp="1"/>
          </p:cNvGraphicFramePr>
          <p:nvPr>
            <p:extLst>
              <p:ext uri="{D42A27DB-BD31-4B8C-83A1-F6EECF244321}">
                <p14:modId xmlns:p14="http://schemas.microsoft.com/office/powerpoint/2010/main" val="3182793981"/>
              </p:ext>
            </p:extLst>
          </p:nvPr>
        </p:nvGraphicFramePr>
        <p:xfrm>
          <a:off x="2672862" y="2292096"/>
          <a:ext cx="8726658" cy="4011168"/>
        </p:xfrm>
        <a:graphic>
          <a:graphicData uri="http://schemas.openxmlformats.org/drawingml/2006/table">
            <a:tbl>
              <a:tblPr firstRow="1" bandRow="1">
                <a:tableStyleId>{5C22544A-7EE6-4342-B048-85BDC9FD1C3A}</a:tableStyleId>
              </a:tblPr>
              <a:tblGrid>
                <a:gridCol w="2908886">
                  <a:extLst>
                    <a:ext uri="{9D8B030D-6E8A-4147-A177-3AD203B41FA5}">
                      <a16:colId xmlns:a16="http://schemas.microsoft.com/office/drawing/2014/main" val="1327434433"/>
                    </a:ext>
                  </a:extLst>
                </a:gridCol>
                <a:gridCol w="2908886">
                  <a:extLst>
                    <a:ext uri="{9D8B030D-6E8A-4147-A177-3AD203B41FA5}">
                      <a16:colId xmlns:a16="http://schemas.microsoft.com/office/drawing/2014/main" val="4139882510"/>
                    </a:ext>
                  </a:extLst>
                </a:gridCol>
                <a:gridCol w="2908886">
                  <a:extLst>
                    <a:ext uri="{9D8B030D-6E8A-4147-A177-3AD203B41FA5}">
                      <a16:colId xmlns:a16="http://schemas.microsoft.com/office/drawing/2014/main" val="1591031657"/>
                    </a:ext>
                  </a:extLst>
                </a:gridCol>
              </a:tblGrid>
              <a:tr h="805437">
                <a:tc>
                  <a:txBody>
                    <a:bodyPr/>
                    <a:lstStyle/>
                    <a:p>
                      <a:pPr algn="ctr"/>
                      <a:r>
                        <a:rPr lang="en-US" sz="2400" u="sng" dirty="0"/>
                        <a:t>Not</a:t>
                      </a:r>
                      <a:r>
                        <a:rPr lang="en-US" sz="2400" dirty="0"/>
                        <a:t> a Reflection</a:t>
                      </a:r>
                    </a:p>
                  </a:txBody>
                  <a:tcPr/>
                </a:tc>
                <a:tc>
                  <a:txBody>
                    <a:bodyPr/>
                    <a:lstStyle/>
                    <a:p>
                      <a:pPr algn="ctr"/>
                      <a:r>
                        <a:rPr lang="en-US" sz="2400" dirty="0"/>
                        <a:t>Basic Reflection</a:t>
                      </a:r>
                    </a:p>
                  </a:txBody>
                  <a:tcPr/>
                </a:tc>
                <a:tc>
                  <a:txBody>
                    <a:bodyPr/>
                    <a:lstStyle/>
                    <a:p>
                      <a:pPr algn="ctr"/>
                      <a:r>
                        <a:rPr lang="en-US" sz="2400" dirty="0"/>
                        <a:t>Advanced Reflection</a:t>
                      </a:r>
                    </a:p>
                  </a:txBody>
                  <a:tcPr/>
                </a:tc>
                <a:extLst>
                  <a:ext uri="{0D108BD9-81ED-4DB2-BD59-A6C34878D82A}">
                    <a16:rowId xmlns:a16="http://schemas.microsoft.com/office/drawing/2014/main" val="2832298330"/>
                  </a:ext>
                </a:extLst>
              </a:tr>
              <a:tr h="3188208">
                <a:tc>
                  <a:txBody>
                    <a:bodyPr/>
                    <a:lstStyle/>
                    <a:p>
                      <a:pPr marL="228600" indent="-228600">
                        <a:buFont typeface="Arial" panose="020B0604020202020204" pitchFamily="34" charset="0"/>
                        <a:buChar char="•"/>
                        <a:tabLst/>
                      </a:pPr>
                      <a:r>
                        <a:rPr lang="en-US" sz="2400" dirty="0"/>
                        <a:t>That’s interesting. What would you study?</a:t>
                      </a:r>
                    </a:p>
                    <a:p>
                      <a:pPr marL="228600" indent="-228600">
                        <a:buFont typeface="Arial" panose="020B0604020202020204" pitchFamily="34" charset="0"/>
                        <a:buChar char="•"/>
                        <a:tabLst/>
                      </a:pPr>
                      <a:r>
                        <a:rPr lang="en-US" sz="2400" dirty="0"/>
                        <a:t>I’ve been thinking of going back to school too. </a:t>
                      </a:r>
                    </a:p>
                    <a:p>
                      <a:pPr marL="228600" indent="-228600">
                        <a:buFont typeface="Arial" panose="020B0604020202020204" pitchFamily="34" charset="0"/>
                        <a:buChar char="•"/>
                        <a:tabLst/>
                      </a:pPr>
                      <a:r>
                        <a:rPr lang="en-US" sz="2400" dirty="0"/>
                        <a:t>I understand.</a:t>
                      </a:r>
                    </a:p>
                  </a:txBody>
                  <a:tcPr/>
                </a:tc>
                <a:tc>
                  <a:txBody>
                    <a:bodyPr/>
                    <a:lstStyle/>
                    <a:p>
                      <a:pPr marL="228600" indent="-228600">
                        <a:buFont typeface="Arial" panose="020B0604020202020204" pitchFamily="34" charset="0"/>
                        <a:buChar char="•"/>
                        <a:tabLst/>
                      </a:pPr>
                      <a:r>
                        <a:rPr lang="en-US" sz="2400" dirty="0"/>
                        <a:t>So you’d like to get started on your associates degree.</a:t>
                      </a:r>
                    </a:p>
                    <a:p>
                      <a:pPr marL="228600" indent="-228600">
                        <a:buFont typeface="Arial" panose="020B0604020202020204" pitchFamily="34" charset="0"/>
                        <a:buChar char="•"/>
                        <a:tabLst/>
                      </a:pPr>
                      <a:r>
                        <a:rPr lang="en-US" sz="2400" dirty="0"/>
                        <a:t>It sounds like you’re ready to get started.</a:t>
                      </a:r>
                    </a:p>
                  </a:txBody>
                  <a:tcPr/>
                </a:tc>
                <a:tc>
                  <a:txBody>
                    <a:bodyPr/>
                    <a:lstStyle/>
                    <a:p>
                      <a:pPr marL="228600" indent="-228600">
                        <a:buFont typeface="Arial" panose="020B0604020202020204" pitchFamily="34" charset="0"/>
                        <a:buChar char="•"/>
                        <a:tabLst/>
                      </a:pPr>
                      <a:r>
                        <a:rPr lang="en-US" sz="2400" dirty="0"/>
                        <a:t>Sounds like you’re trying to plan for your future. </a:t>
                      </a:r>
                    </a:p>
                    <a:p>
                      <a:pPr marL="228600" indent="-228600">
                        <a:buFont typeface="Arial" panose="020B0604020202020204" pitchFamily="34" charset="0"/>
                        <a:buChar char="•"/>
                        <a:tabLst/>
                      </a:pPr>
                      <a:r>
                        <a:rPr lang="en-US" sz="2400" dirty="0"/>
                        <a:t>You’re really excited about the thought of going back to school!</a:t>
                      </a:r>
                    </a:p>
                  </a:txBody>
                  <a:tcPr/>
                </a:tc>
                <a:extLst>
                  <a:ext uri="{0D108BD9-81ED-4DB2-BD59-A6C34878D82A}">
                    <a16:rowId xmlns:a16="http://schemas.microsoft.com/office/drawing/2014/main" val="3811606413"/>
                  </a:ext>
                </a:extLst>
              </a:tr>
            </a:tbl>
          </a:graphicData>
        </a:graphic>
      </p:graphicFrame>
      <p:sp>
        <p:nvSpPr>
          <p:cNvPr id="3" name="TextBox 2">
            <a:extLst>
              <a:ext uri="{FF2B5EF4-FFF2-40B4-BE49-F238E27FC236}">
                <a16:creationId xmlns:a16="http://schemas.microsoft.com/office/drawing/2014/main" id="{97424562-90EC-AF4C-8494-BF23834BD9C4}"/>
              </a:ext>
            </a:extLst>
          </p:cNvPr>
          <p:cNvSpPr txBox="1"/>
          <p:nvPr/>
        </p:nvSpPr>
        <p:spPr>
          <a:xfrm>
            <a:off x="1973766" y="1032360"/>
            <a:ext cx="2215662" cy="430887"/>
          </a:xfrm>
          <a:prstGeom prst="rect">
            <a:avLst/>
          </a:prstGeom>
          <a:noFill/>
        </p:spPr>
        <p:txBody>
          <a:bodyPr wrap="square" rtlCol="0">
            <a:spAutoFit/>
          </a:bodyPr>
          <a:lstStyle/>
          <a:p>
            <a:r>
              <a:rPr lang="en-US" sz="2200" b="1" i="1" dirty="0"/>
              <a:t>Soldier Says…</a:t>
            </a:r>
          </a:p>
        </p:txBody>
      </p:sp>
      <p:sp>
        <p:nvSpPr>
          <p:cNvPr id="8" name="TextBox 7">
            <a:extLst>
              <a:ext uri="{FF2B5EF4-FFF2-40B4-BE49-F238E27FC236}">
                <a16:creationId xmlns:a16="http://schemas.microsoft.com/office/drawing/2014/main" id="{ACAFBDAA-475D-8443-92E7-5183C396DC69}"/>
              </a:ext>
            </a:extLst>
          </p:cNvPr>
          <p:cNvSpPr txBox="1"/>
          <p:nvPr/>
        </p:nvSpPr>
        <p:spPr>
          <a:xfrm>
            <a:off x="457200" y="4044723"/>
            <a:ext cx="2028092" cy="430887"/>
          </a:xfrm>
          <a:prstGeom prst="rect">
            <a:avLst/>
          </a:prstGeom>
          <a:noFill/>
        </p:spPr>
        <p:txBody>
          <a:bodyPr wrap="square" rtlCol="0">
            <a:spAutoFit/>
          </a:bodyPr>
          <a:lstStyle/>
          <a:p>
            <a:r>
              <a:rPr lang="en-US" sz="2200" b="1" i="1" dirty="0">
                <a:solidFill>
                  <a:schemeClr val="accent1"/>
                </a:solidFill>
              </a:rPr>
              <a:t>If you Said…</a:t>
            </a:r>
          </a:p>
        </p:txBody>
      </p:sp>
    </p:spTree>
    <p:extLst>
      <p:ext uri="{BB962C8B-B14F-4D97-AF65-F5344CB8AC3E}">
        <p14:creationId xmlns:p14="http://schemas.microsoft.com/office/powerpoint/2010/main" val="2908781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6619</TotalTime>
  <Words>3509</Words>
  <Application>Microsoft Macintosh PowerPoint</Application>
  <PresentationFormat>Widescreen</PresentationFormat>
  <Paragraphs>282</Paragraphs>
  <Slides>25</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Rockwell</vt:lpstr>
      <vt:lpstr>Rockwell Condensed</vt:lpstr>
      <vt:lpstr>Rockwell Extra Bold</vt:lpstr>
      <vt:lpstr>Wingdings</vt:lpstr>
      <vt:lpstr>Wood Type</vt:lpstr>
      <vt:lpstr>Listening and speaking with reflections</vt:lpstr>
      <vt:lpstr>PowerPoint Presentation</vt:lpstr>
      <vt:lpstr>What’s an example of a time you saw communication break down? what was the result?</vt:lpstr>
      <vt:lpstr>Building Blocks of Conversations</vt:lpstr>
      <vt:lpstr>Different Conversation Styles</vt:lpstr>
      <vt:lpstr>What makes a “Guided” Style?</vt:lpstr>
      <vt:lpstr>PowerPoint Presentation</vt:lpstr>
      <vt:lpstr>reflect repeat back what the person is saying; improves clarity</vt:lpstr>
      <vt:lpstr>PowerPoint Presentation</vt:lpstr>
      <vt:lpstr>Reflections are frequently used in…</vt:lpstr>
      <vt:lpstr>What’s the point of reflections?</vt:lpstr>
      <vt:lpstr>PowerPoint Presentation</vt:lpstr>
      <vt:lpstr>PowerPoint Presentation</vt:lpstr>
      <vt:lpstr>PowerPoint Presentation</vt:lpstr>
      <vt:lpstr>PowerPoint Presentation</vt:lpstr>
      <vt:lpstr>Emotion words make great reflections</vt:lpstr>
      <vt:lpstr>How would you reflect these?</vt:lpstr>
      <vt:lpstr>Example: Effective use of reflections</vt:lpstr>
      <vt:lpstr>How did the NCO use reflections to deescalate and move towards solutions?</vt:lpstr>
      <vt:lpstr>PowerPoint Presentation</vt:lpstr>
      <vt:lpstr>summarize before you leave, connect the dots</vt:lpstr>
      <vt:lpstr>PowerPoint Presentation</vt:lpstr>
      <vt:lpstr>More Reflections than Questions </vt:lpstr>
      <vt:lpstr>“More Reflections than Questions” Debrief</vt:lpstr>
      <vt:lpstr>Module 3 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like a leader</dc:title>
  <dc:creator>Walters, Scott</dc:creator>
  <cp:lastModifiedBy>Marxman, Macy M CTR USARMY CAC (USA)</cp:lastModifiedBy>
  <cp:revision>133</cp:revision>
  <dcterms:created xsi:type="dcterms:W3CDTF">2020-02-16T17:58:28Z</dcterms:created>
  <dcterms:modified xsi:type="dcterms:W3CDTF">2024-07-15T13:58:32Z</dcterms:modified>
</cp:coreProperties>
</file>